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419" r:id="rId4"/>
    <p:sldId id="420" r:id="rId5"/>
    <p:sldId id="421" r:id="rId6"/>
    <p:sldId id="422" r:id="rId7"/>
    <p:sldId id="423" r:id="rId8"/>
    <p:sldId id="424" r:id="rId9"/>
    <p:sldId id="425"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gradFill rotWithShape="0">
          <a:gsLst>
            <a:gs pos="0">
              <a:schemeClr val="bg1"/>
            </a:gs>
            <a:gs pos="100000">
              <a:schemeClr val="bg2"/>
            </a:gs>
          </a:gsLst>
          <a:lin ang="0" scaled="1"/>
          <a:tileRect/>
        </a:gradFill>
        <a:effectLst/>
      </p:bgPr>
    </p:bg>
    <p:spTree>
      <p:nvGrpSpPr>
        <p:cNvPr id="1" name=""/>
        <p:cNvGrpSpPr/>
        <p:nvPr/>
      </p:nvGrpSpPr>
      <p:grpSpPr/>
      <p:grpSp>
        <p:nvGrpSpPr>
          <p:cNvPr id="19458" name="组合 19457"/>
          <p:cNvGrpSpPr/>
          <p:nvPr/>
        </p:nvGrpSpPr>
        <p:grpSpPr>
          <a:xfrm>
            <a:off x="-1380067" y="1552575"/>
            <a:ext cx="13572067" cy="5305425"/>
            <a:chOff x="-652" y="978"/>
            <a:chExt cx="6412" cy="3342"/>
          </a:xfrm>
        </p:grpSpPr>
        <p:sp>
          <p:nvSpPr>
            <p:cNvPr id="19459" name="任意多边形 19458"/>
            <p:cNvSpPr/>
            <p:nvPr/>
          </p:nvSpPr>
          <p:spPr>
            <a:xfrm>
              <a:off x="2061" y="1707"/>
              <a:ext cx="3699" cy="2613"/>
            </a:xfrm>
            <a:custGeom>
              <a:avLst/>
              <a:gdLst/>
              <a:ahLst/>
              <a:cxnLst/>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tileRect/>
            </a:gradFill>
            <a:ln w="9525">
              <a:noFill/>
            </a:ln>
          </p:spPr>
          <p:txBody>
            <a:bodyPr/>
            <a:p>
              <a:endParaRPr lang="zh-CN" altLang="en-US" sz="2400"/>
            </a:p>
          </p:txBody>
        </p:sp>
        <p:sp>
          <p:nvSpPr>
            <p:cNvPr id="19460" name="任意多边形 19459"/>
            <p:cNvSpPr/>
            <p:nvPr/>
          </p:nvSpPr>
          <p:spPr>
            <a:xfrm>
              <a:off x="-652" y="978"/>
              <a:ext cx="4237" cy="3342"/>
            </a:xfrm>
            <a:custGeom>
              <a:avLst/>
              <a:gdLst>
                <a:gd name="txL" fmla="*/ 0 w 21600"/>
                <a:gd name="txT" fmla="*/ 0 h 21231"/>
                <a:gd name="txR" fmla="*/ 21600 w 21600"/>
                <a:gd name="txB" fmla="*/ 21231 h 21231"/>
              </a:gdLst>
              <a:ahLst/>
              <a:cxnLst>
                <a:cxn ang="270">
                  <a:pos x="3977" y="0"/>
                </a:cxn>
                <a:cxn ang="0">
                  <a:pos x="21600" y="21231"/>
                </a:cxn>
                <a:cxn ang="180">
                  <a:pos x="0" y="21231"/>
                </a:cxn>
              </a:cxnLst>
              <a:rect l="txL" t="txT" r="txR" b="txB"/>
              <a:pathLst>
                <a:path w="21600" h="21231" fill="none">
                  <a:moveTo>
                    <a:pt x="3977" y="0"/>
                  </a:moveTo>
                  <a:arcTo wR="21600" hR="21600" stAng="-4763417" swAng="4763417"/>
                </a:path>
                <a:path w="21600" h="21231" stroke="0">
                  <a:moveTo>
                    <a:pt x="3977" y="0"/>
                  </a:moveTo>
                  <a:arcTo wR="21600" hR="21600" stAng="-4763417" swAng="4763417"/>
                  <a:lnTo>
                    <a:pt x="0" y="21231"/>
                  </a:lnTo>
                  <a:close/>
                </a:path>
              </a:pathLst>
            </a:custGeom>
            <a:noFill/>
            <a:ln w="12700" cap="rnd" cmpd="sng">
              <a:solidFill>
                <a:schemeClr val="accent2"/>
              </a:solidFill>
              <a:prstDash val="solid"/>
              <a:headEnd type="none" w="sm" len="sm"/>
              <a:tailEnd type="none" w="sm" len="sm"/>
            </a:ln>
          </p:spPr>
          <p:txBody>
            <a:bodyPr/>
            <a:p>
              <a:endParaRPr lang="zh-CN" altLang="en-US" sz="2400"/>
            </a:p>
          </p:txBody>
        </p:sp>
      </p:grpSp>
      <p:sp>
        <p:nvSpPr>
          <p:cNvPr id="19461" name="标题 19460"/>
          <p:cNvSpPr>
            <a:spLocks noGrp="1"/>
          </p:cNvSpPr>
          <p:nvPr>
            <p:ph type="ctrTitle" sz="quarter"/>
          </p:nvPr>
        </p:nvSpPr>
        <p:spPr>
          <a:xfrm>
            <a:off x="1725084" y="762000"/>
            <a:ext cx="10363200" cy="1143000"/>
          </a:xfrm>
          <a:prstGeom prst="rect">
            <a:avLst/>
          </a:prstGeom>
          <a:noFill/>
          <a:ln w="9525">
            <a:noFill/>
          </a:ln>
        </p:spPr>
        <p:txBody>
          <a:bodyPr lIns="92075" tIns="46038" rIns="92075" bIns="46038" anchor="b" anchorCtr="0"/>
          <a:lstStyle>
            <a:lvl1pPr lvl="0">
              <a:buClrTx/>
              <a:buSzTx/>
              <a:buFontTx/>
              <a:defRPr/>
            </a:lvl1pPr>
          </a:lstStyle>
          <a:p>
            <a:pPr lvl="0"/>
            <a:r>
              <a:rPr lang="zh-CN" altLang="en-US" dirty="0"/>
              <a:t>单击此处编辑母版标题样式</a:t>
            </a:r>
            <a:endParaRPr lang="zh-CN" altLang="en-US" dirty="0"/>
          </a:p>
        </p:txBody>
      </p:sp>
      <p:sp>
        <p:nvSpPr>
          <p:cNvPr id="19462" name="副标题 19461"/>
          <p:cNvSpPr>
            <a:spLocks noGrp="1"/>
          </p:cNvSpPr>
          <p:nvPr>
            <p:ph type="subTitle" sz="quarter" idx="1"/>
          </p:nvPr>
        </p:nvSpPr>
        <p:spPr>
          <a:xfrm>
            <a:off x="914400" y="3429000"/>
            <a:ext cx="8534400" cy="1752600"/>
          </a:xfrm>
          <a:prstGeom prst="rect">
            <a:avLst/>
          </a:prstGeom>
          <a:noFill/>
          <a:ln w="9525">
            <a:noFill/>
          </a:ln>
        </p:spPr>
        <p:txBody>
          <a:bodyPr lIns="92075" tIns="46038" rIns="92075" bIns="46038" anchor="ctr" anchorCtr="0"/>
          <a:lstStyle>
            <a:lvl1pPr marL="0" lvl="0" indent="0" algn="ctr">
              <a:buClr>
                <a:schemeClr val="accent2"/>
              </a:buClr>
              <a:buSzPct val="80000"/>
              <a:buFont typeface="Wingdings" panose="05000000000000000000" pitchFamily="2" charset="2"/>
              <a:buNone/>
              <a:defRPr/>
            </a:lvl1pPr>
            <a:lvl2pPr marL="457200" lvl="1" indent="0" algn="ctr">
              <a:buClr>
                <a:schemeClr val="tx1"/>
              </a:buClr>
              <a:buSzPct val="90000"/>
              <a:buFontTx/>
              <a:buNone/>
              <a:defRPr/>
            </a:lvl2pPr>
            <a:lvl3pPr marL="914400" lvl="2" indent="0" algn="ctr">
              <a:buClr>
                <a:schemeClr val="accent1"/>
              </a:buClr>
              <a:buSzPct val="60000"/>
              <a:buFont typeface="Wingdings" panose="05000000000000000000" pitchFamily="2" charset="2"/>
              <a:buNone/>
              <a:defRPr/>
            </a:lvl3pPr>
            <a:lvl4pPr marL="1371600" lvl="3" indent="0" algn="ctr">
              <a:buClr>
                <a:schemeClr val="tx1"/>
              </a:buClr>
              <a:buSzTx/>
              <a:buFontTx/>
              <a:buNone/>
              <a:defRPr/>
            </a:lvl4pPr>
            <a:lvl5pPr marL="1828800" lvl="4" indent="0" algn="ctr">
              <a:buClr>
                <a:schemeClr val="accent1"/>
              </a:buClr>
              <a:buSzTx/>
              <a:buFontTx/>
              <a:buNone/>
              <a:defRPr/>
            </a:lvl5pPr>
          </a:lstStyle>
          <a:p>
            <a:pPr lvl="0"/>
            <a:r>
              <a:rPr lang="zh-CN" altLang="en-US" dirty="0"/>
              <a:t>单击此处编辑母版副标题样式</a:t>
            </a:r>
            <a:endParaRPr lang="zh-CN" altLang="en-US" dirty="0"/>
          </a:p>
        </p:txBody>
      </p:sp>
      <p:sp>
        <p:nvSpPr>
          <p:cNvPr id="19463" name="日期占位符 19462"/>
          <p:cNvSpPr>
            <a:spLocks noGrp="1"/>
          </p:cNvSpPr>
          <p:nvPr>
            <p:ph type="dt" sz="quarter" idx="2"/>
          </p:nvPr>
        </p:nvSpPr>
        <p:spPr>
          <a:xfrm>
            <a:off x="914400" y="6248400"/>
            <a:ext cx="2540000" cy="457200"/>
          </a:xfrm>
          <a:prstGeom prst="rect">
            <a:avLst/>
          </a:prstGeom>
          <a:noFill/>
          <a:ln w="9525">
            <a:noFill/>
          </a:ln>
        </p:spPr>
        <p:txBody>
          <a:bodyPr lIns="92075" tIns="46038" rIns="92075" bIns="46038" anchor="ctr" anchorCtr="0"/>
          <a:lstStyle>
            <a:lvl1pPr>
              <a:defRPr sz="1400" b="0"/>
            </a:lvl1pPr>
          </a:lstStyle>
          <a:p>
            <a:fld id="{BB962C8B-B14F-4D97-AF65-F5344CB8AC3E}" type="datetime1">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19464" name="页脚占位符 19463"/>
          <p:cNvSpPr>
            <a:spLocks noGrp="1"/>
          </p:cNvSpPr>
          <p:nvPr>
            <p:ph type="ftr" sz="quarter" idx="3"/>
          </p:nvPr>
        </p:nvSpPr>
        <p:spPr>
          <a:xfrm>
            <a:off x="4165600" y="6248400"/>
            <a:ext cx="3860800" cy="457200"/>
          </a:xfrm>
          <a:prstGeom prst="rect">
            <a:avLst/>
          </a:prstGeom>
          <a:noFill/>
          <a:ln w="9525">
            <a:noFill/>
          </a:ln>
        </p:spPr>
        <p:txBody>
          <a:bodyPr lIns="92075" tIns="46038" rIns="92075" bIns="46038" anchor="ctr" anchorCtr="0"/>
          <a:lstStyle>
            <a:lvl1pPr algn="ctr">
              <a:defRPr sz="1400" b="0"/>
            </a:lvl1pPr>
          </a:lstStyle>
          <a:p>
            <a:endParaRPr lang="zh-CN" altLang="en-US" dirty="0">
              <a:latin typeface="Times New Roman" panose="02020603050405020304" pitchFamily="18" charset="0"/>
            </a:endParaRPr>
          </a:p>
        </p:txBody>
      </p:sp>
      <p:sp>
        <p:nvSpPr>
          <p:cNvPr id="19465" name="灯片编号占位符 19464"/>
          <p:cNvSpPr>
            <a:spLocks noGrp="1"/>
          </p:cNvSpPr>
          <p:nvPr>
            <p:ph type="sldNum" sz="quarter" idx="4"/>
          </p:nvPr>
        </p:nvSpPr>
        <p:spPr>
          <a:xfrm>
            <a:off x="8737600" y="6248400"/>
            <a:ext cx="2540000" cy="457200"/>
          </a:xfrm>
          <a:prstGeom prst="rect">
            <a:avLst/>
          </a:prstGeom>
          <a:noFill/>
          <a:ln w="9525">
            <a:noFill/>
          </a:ln>
        </p:spPr>
        <p:txBody>
          <a:bodyPr lIns="92075" tIns="46038" rIns="92075" bIns="46038" anchor="ctr" anchorCtr="0"/>
          <a:lstStyle>
            <a:lvl1pPr algn="r">
              <a:defRPr sz="1400" b="0"/>
            </a:lvl1pPr>
          </a:lstStyle>
          <a:p>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1" y="1709738"/>
            <a:ext cx="105156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1" y="4589463"/>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914400" y="1981200"/>
            <a:ext cx="5077968"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99632" y="1981200"/>
            <a:ext cx="5077968"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5" y="1778438"/>
            <a:ext cx="4873575"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5" y="2665379"/>
            <a:ext cx="4873575"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9" y="1778438"/>
            <a:ext cx="4897576"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9"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8" name="页脚占位符 7"/>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4" name="页脚占位符 3"/>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5" name="灯片编号占位符 4"/>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3" name="页脚占位符 2"/>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4" name="灯片编号占位符 3"/>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686800" y="609600"/>
            <a:ext cx="25908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914400" y="609600"/>
            <a:ext cx="7622209" cy="54864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5" name="页脚占位符 4"/>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6" name="灯片编号占位符 5"/>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p:txBody>
          <a:bodyPr/>
          <a:lstStyle/>
          <a:p>
            <a:r>
              <a:rPr lang="zh-CN" altLang="en-US" smtClean="0"/>
              <a:t>单击此处编辑母版标题样式</a:t>
            </a:r>
            <a:endParaRPr lang="zh-CN" altLang="en-US"/>
          </a:p>
        </p:txBody>
      </p:sp>
      <p:sp>
        <p:nvSpPr>
          <p:cNvPr id="3" name="内容占位符 2"/>
          <p:cNvSpPr>
            <a:spLocks noGrp="1"/>
          </p:cNvSpPr>
          <p:nvPr>
            <p:ph sz="quarter" idx="1"/>
          </p:nvPr>
        </p:nvSpPr>
        <p:spPr>
          <a:xfrm>
            <a:off x="838200" y="1825625"/>
            <a:ext cx="5181600" cy="20986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quarter" idx="2"/>
          </p:nvPr>
        </p:nvSpPr>
        <p:spPr>
          <a:xfrm>
            <a:off x="6172200" y="1825625"/>
            <a:ext cx="5181600" cy="20986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内容占位符 4"/>
          <p:cNvSpPr>
            <a:spLocks noGrp="1"/>
          </p:cNvSpPr>
          <p:nvPr>
            <p:ph sz="quarter" idx="3"/>
          </p:nvPr>
        </p:nvSpPr>
        <p:spPr>
          <a:xfrm>
            <a:off x="838200" y="4076700"/>
            <a:ext cx="5181600" cy="21002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内容占位符 5"/>
          <p:cNvSpPr>
            <a:spLocks noGrp="1"/>
          </p:cNvSpPr>
          <p:nvPr>
            <p:ph sz="quarter" idx="4"/>
          </p:nvPr>
        </p:nvSpPr>
        <p:spPr>
          <a:xfrm>
            <a:off x="6172200" y="4076700"/>
            <a:ext cx="5181600" cy="21002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8" name="页脚占位符 7"/>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9" name="灯片编号占位符 8"/>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AndTx" preserve="1">
  <p:cSld name="标题，内容与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OverChart" preserve="1">
  <p:cSld name="垂直排列标题且文本在图表之上">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sz="half" idx="1"/>
          </p:nvPr>
        </p:nvSpPr>
        <p:spPr>
          <a:xfrm>
            <a:off x="838200" y="365125"/>
            <a:ext cx="7734300" cy="28289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图表占位符 3"/>
          <p:cNvSpPr>
            <a:spLocks noGrp="1"/>
          </p:cNvSpPr>
          <p:nvPr>
            <p:ph type="chart" sz="half" idx="2"/>
          </p:nvPr>
        </p:nvSpPr>
        <p:spPr>
          <a:xfrm>
            <a:off x="838200" y="3346450"/>
            <a:ext cx="7734300" cy="2830513"/>
          </a:xfrm>
        </p:spPr>
        <p:txBody>
          <a:bodyPr/>
          <a:lstStyle/>
          <a:p>
            <a:endParaRPr lang="zh-CN" altLang="en-US"/>
          </a:p>
        </p:txBody>
      </p:sp>
      <p:sp>
        <p:nvSpPr>
          <p:cNvPr id="5" name="日期占位符 4"/>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Media" preserve="1">
  <p:cSld name="标题，文本与媒体剪辑">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媒体占位符 3"/>
          <p:cNvSpPr>
            <a:spLocks noGrp="1"/>
          </p:cNvSpPr>
          <p:nvPr>
            <p:ph type="media" sz="half" idx="2"/>
          </p:nvPr>
        </p:nvSpPr>
        <p:spPr>
          <a:xfrm>
            <a:off x="6172200" y="1825625"/>
            <a:ext cx="5181600" cy="4351338"/>
          </a:xfrm>
        </p:spPr>
        <p:txBody>
          <a:bodyPr/>
          <a:lstStyle/>
          <a:p>
            <a:endParaRPr lang="zh-CN" altLang="en-US"/>
          </a:p>
        </p:txBody>
      </p:sp>
      <p:sp>
        <p:nvSpPr>
          <p:cNvPr id="5" name="日期占位符 4"/>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xOverObj" preserve="1">
  <p:cSld name="标题和文本在内容之上">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838200" y="1825625"/>
            <a:ext cx="10515600" cy="20986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838200" y="4076700"/>
            <a:ext cx="10515600" cy="21002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AndTx" preserve="1">
  <p:cSld name="标题，两项内容与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quarter" idx="1"/>
          </p:nvPr>
        </p:nvSpPr>
        <p:spPr>
          <a:xfrm>
            <a:off x="838200" y="1825625"/>
            <a:ext cx="5181600" cy="20986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quarter" idx="2"/>
          </p:nvPr>
        </p:nvSpPr>
        <p:spPr>
          <a:xfrm>
            <a:off x="838200" y="4076700"/>
            <a:ext cx="5181600" cy="21002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half" idx="3"/>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5"/>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7" name="页脚占位符 6"/>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8" name="灯片编号占位符 7"/>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clipArtAndVertTx" preserve="1">
  <p:cSld name="标题，剪贴画与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联机映像占位符 2"/>
          <p:cNvSpPr>
            <a:spLocks noGrp="1"/>
          </p:cNvSpPr>
          <p:nvPr>
            <p:ph type="clipArt" sz="half" idx="1"/>
          </p:nvPr>
        </p:nvSpPr>
        <p:spPr>
          <a:xfrm>
            <a:off x="838200" y="1825625"/>
            <a:ext cx="5181600" cy="4351338"/>
          </a:xfrm>
        </p:spPr>
        <p:txBody>
          <a:bodyPr/>
          <a:lstStyle/>
          <a:p>
            <a:endParaRPr lang="zh-CN" altLang="en-US"/>
          </a:p>
        </p:txBody>
      </p:sp>
      <p:sp>
        <p:nvSpPr>
          <p:cNvPr id="4" name="竖排文字占位符 3"/>
          <p:cNvSpPr>
            <a:spLocks noGrp="1"/>
          </p:cNvSpPr>
          <p:nvPr>
            <p:ph type="body" orient="vert" sz="half" idx="2"/>
          </p:nvPr>
        </p:nvSpPr>
        <p:spPr>
          <a:xfrm>
            <a:off x="6172200" y="1825625"/>
            <a:ext cx="5181600" cy="43513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6" name="页脚占位符 5"/>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7" name="灯片编号占位符 6"/>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OverTx" preserve="1">
  <p:cSld name="标题和两项内容在文本之上">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quarter" idx="1"/>
          </p:nvPr>
        </p:nvSpPr>
        <p:spPr>
          <a:xfrm>
            <a:off x="838200" y="1825625"/>
            <a:ext cx="5181600" cy="20986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quarter" idx="2"/>
          </p:nvPr>
        </p:nvSpPr>
        <p:spPr>
          <a:xfrm>
            <a:off x="6172200" y="1825625"/>
            <a:ext cx="5181600" cy="209867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half" idx="3"/>
          </p:nvPr>
        </p:nvSpPr>
        <p:spPr>
          <a:xfrm>
            <a:off x="838200" y="4076700"/>
            <a:ext cx="10515600" cy="2100263"/>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日期占位符 5"/>
          <p:cNvSpPr>
            <a:spLocks noGrp="1"/>
          </p:cNvSpPr>
          <p:nvPr>
            <p:ph type="dt" sz="half" idx="10"/>
          </p:nvPr>
        </p:nvSpPr>
        <p:spPr/>
        <p:txBody>
          <a:bodyPr/>
          <a:lstStyle/>
          <a:p>
            <a:pPr lvl="0"/>
            <a:endParaRPr lang="zh-CN" altLang="en-US" dirty="0">
              <a:latin typeface="Times New Roman" panose="02020603050405020304" pitchFamily="18" charset="0"/>
            </a:endParaRPr>
          </a:p>
        </p:txBody>
      </p:sp>
      <p:sp>
        <p:nvSpPr>
          <p:cNvPr id="7" name="页脚占位符 6"/>
          <p:cNvSpPr>
            <a:spLocks noGrp="1"/>
          </p:cNvSpPr>
          <p:nvPr>
            <p:ph type="ftr" sz="quarter" idx="11"/>
          </p:nvPr>
        </p:nvSpPr>
        <p:spPr/>
        <p:txBody>
          <a:bodyPr/>
          <a:lstStyle/>
          <a:p>
            <a:pPr lvl="0"/>
            <a:endParaRPr lang="zh-CN" altLang="en-US" dirty="0">
              <a:latin typeface="Times New Roman" panose="02020603050405020304" pitchFamily="18" charset="0"/>
            </a:endParaRPr>
          </a:p>
        </p:txBody>
      </p:sp>
      <p:sp>
        <p:nvSpPr>
          <p:cNvPr id="8" name="灯片编号占位符 7"/>
          <p:cNvSpPr>
            <a:spLocks noGrp="1"/>
          </p:cNvSpPr>
          <p:nvPr>
            <p:ph type="sldNum" sz="quarter" idx="12"/>
          </p:nvPr>
        </p:nvSpPr>
        <p:spPr/>
        <p:txBody>
          <a:body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1" Type="http://schemas.openxmlformats.org/officeDocument/2006/relationships/theme" Target="../theme/theme2.xml"/><Relationship Id="rId20" Type="http://schemas.openxmlformats.org/officeDocument/2006/relationships/slideLayout" Target="../slideLayouts/slideLayout31.xml"/><Relationship Id="rId2" Type="http://schemas.openxmlformats.org/officeDocument/2006/relationships/slideLayout" Target="../slideLayouts/slideLayout13.xml"/><Relationship Id="rId19" Type="http://schemas.openxmlformats.org/officeDocument/2006/relationships/slideLayout" Target="../slideLayouts/slideLayout30.xml"/><Relationship Id="rId18" Type="http://schemas.openxmlformats.org/officeDocument/2006/relationships/slideLayout" Target="../slideLayouts/slideLayout29.xml"/><Relationship Id="rId17" Type="http://schemas.openxmlformats.org/officeDocument/2006/relationships/slideLayout" Target="../slideLayouts/slideLayout28.xml"/><Relationship Id="rId16" Type="http://schemas.openxmlformats.org/officeDocument/2006/relationships/slideLayout" Target="../slideLayouts/slideLayout27.xml"/><Relationship Id="rId15" Type="http://schemas.openxmlformats.org/officeDocument/2006/relationships/slideLayout" Target="../slideLayouts/slideLayout26.xml"/><Relationship Id="rId14" Type="http://schemas.openxmlformats.org/officeDocument/2006/relationships/slideLayout" Target="../slideLayouts/slideLayout25.xml"/><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tileRect/>
        </a:gradFill>
        <a:effectLst/>
      </p:bgPr>
    </p:bg>
    <p:spTree>
      <p:nvGrpSpPr>
        <p:cNvPr id="1" name=""/>
        <p:cNvGrpSpPr/>
        <p:nvPr/>
      </p:nvGrpSpPr>
      <p:grpSpPr/>
      <p:grpSp>
        <p:nvGrpSpPr>
          <p:cNvPr id="18434" name="组合 18433"/>
          <p:cNvGrpSpPr/>
          <p:nvPr/>
        </p:nvGrpSpPr>
        <p:grpSpPr>
          <a:xfrm>
            <a:off x="0" y="1588"/>
            <a:ext cx="12177184" cy="6845300"/>
            <a:chOff x="0" y="1"/>
            <a:chExt cx="5753" cy="4312"/>
          </a:xfrm>
        </p:grpSpPr>
        <p:sp>
          <p:nvSpPr>
            <p:cNvPr id="18435" name="任意多边形 18434"/>
            <p:cNvSpPr/>
            <p:nvPr/>
          </p:nvSpPr>
          <p:spPr>
            <a:xfrm>
              <a:off x="3394" y="999"/>
              <a:ext cx="2359" cy="3314"/>
            </a:xfrm>
            <a:custGeom>
              <a:avLst/>
              <a:gdLst/>
              <a:ahLst/>
              <a:cxnLst/>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tileRect/>
            </a:gradFill>
            <a:ln w="9525">
              <a:noFill/>
            </a:ln>
          </p:spPr>
          <p:txBody>
            <a:bodyPr/>
            <a:p>
              <a:endParaRPr lang="zh-CN" altLang="en-US" sz="2400"/>
            </a:p>
          </p:txBody>
        </p:sp>
        <p:sp>
          <p:nvSpPr>
            <p:cNvPr id="18436" name="任意多边形 18435"/>
            <p:cNvSpPr/>
            <p:nvPr/>
          </p:nvSpPr>
          <p:spPr>
            <a:xfrm>
              <a:off x="0" y="1"/>
              <a:ext cx="5298" cy="4312"/>
            </a:xfrm>
            <a:custGeom>
              <a:avLst/>
              <a:gdLst>
                <a:gd name="txL" fmla="*/ 0 w 21600"/>
                <a:gd name="txT" fmla="*/ 0 h 21600"/>
                <a:gd name="txR" fmla="*/ 21600 w 21600"/>
                <a:gd name="txB" fmla="*/ 21600 h 21600"/>
              </a:gdLst>
              <a:ahLst/>
              <a:cxnLst>
                <a:cxn ang="270">
                  <a:pos x="0" y="0"/>
                </a:cxn>
                <a:cxn ang="90">
                  <a:pos x="21600" y="21600"/>
                </a:cxn>
                <a:cxn ang="90">
                  <a:pos x="0" y="21600"/>
                </a:cxn>
              </a:cxnLst>
              <a:rect l="txL" t="txT" r="txR" b="txB"/>
              <a:pathLst>
                <a:path w="21600" h="21600" fill="none">
                  <a:moveTo>
                    <a:pt x="0" y="0"/>
                  </a:moveTo>
                  <a:arcTo wR="21600" hR="21600" stAng="-5400000" swAng="5400000"/>
                </a:path>
                <a:path w="21600" h="21600" stroke="0">
                  <a:moveTo>
                    <a:pt x="0" y="0"/>
                  </a:moveTo>
                  <a:arcTo wR="21600" hR="21600" stAng="-5400000" swAng="5400000"/>
                  <a:lnTo>
                    <a:pt x="0" y="21600"/>
                  </a:lnTo>
                  <a:close/>
                </a:path>
              </a:pathLst>
            </a:custGeom>
            <a:noFill/>
            <a:ln w="12700" cap="rnd" cmpd="sng">
              <a:solidFill>
                <a:schemeClr val="accent2"/>
              </a:solidFill>
              <a:prstDash val="solid"/>
              <a:headEnd type="none" w="sm" len="sm"/>
              <a:tailEnd type="none" w="sm" len="sm"/>
            </a:ln>
          </p:spPr>
          <p:txBody>
            <a:bodyPr/>
            <a:p>
              <a:endParaRPr lang="zh-CN" altLang="en-US" sz="2400"/>
            </a:p>
          </p:txBody>
        </p:sp>
      </p:grpSp>
      <p:sp>
        <p:nvSpPr>
          <p:cNvPr id="18437" name="标题 18436"/>
          <p:cNvSpPr>
            <a:spLocks noGrp="1"/>
          </p:cNvSpPr>
          <p:nvPr>
            <p:ph type="title"/>
          </p:nvPr>
        </p:nvSpPr>
        <p:spPr>
          <a:xfrm>
            <a:off x="914400" y="609600"/>
            <a:ext cx="10363200" cy="1143000"/>
          </a:xfrm>
          <a:prstGeom prst="rect">
            <a:avLst/>
          </a:prstGeom>
          <a:noFill/>
          <a:ln w="9525">
            <a:noFill/>
          </a:ln>
        </p:spPr>
        <p:txBody>
          <a:bodyPr lIns="92075" tIns="46038" rIns="92075" bIns="46038" anchor="ctr" anchorCtr="0"/>
          <a:p>
            <a:pPr lvl="0"/>
            <a:r>
              <a:rPr lang="zh-CN" altLang="en-US" dirty="0"/>
              <a:t>单击此处编辑母版标题样式</a:t>
            </a:r>
            <a:endParaRPr lang="zh-CN" altLang="en-US" dirty="0"/>
          </a:p>
        </p:txBody>
      </p:sp>
      <p:sp>
        <p:nvSpPr>
          <p:cNvPr id="18438" name="日期占位符 18437"/>
          <p:cNvSpPr>
            <a:spLocks noGrp="1"/>
          </p:cNvSpPr>
          <p:nvPr>
            <p:ph type="dt" sz="half" idx="2"/>
          </p:nvPr>
        </p:nvSpPr>
        <p:spPr>
          <a:xfrm>
            <a:off x="914400" y="6248400"/>
            <a:ext cx="2540000" cy="457200"/>
          </a:xfrm>
          <a:prstGeom prst="rect">
            <a:avLst/>
          </a:prstGeom>
          <a:noFill/>
          <a:ln w="9525">
            <a:noFill/>
          </a:ln>
        </p:spPr>
        <p:txBody>
          <a:bodyPr lIns="92075" tIns="46038" rIns="92075" bIns="46038" anchor="ctr" anchorCtr="0"/>
          <a:lstStyle>
            <a:lvl1pPr>
              <a:defRPr sz="1400" b="0"/>
            </a:lvl1pPr>
          </a:lstStyle>
          <a:p>
            <a:pPr lvl="0"/>
            <a:endParaRPr lang="zh-CN" altLang="en-US" dirty="0">
              <a:latin typeface="Times New Roman" panose="02020603050405020304" pitchFamily="18" charset="0"/>
            </a:endParaRPr>
          </a:p>
        </p:txBody>
      </p:sp>
      <p:sp>
        <p:nvSpPr>
          <p:cNvPr id="18439" name="页脚占位符 18438"/>
          <p:cNvSpPr>
            <a:spLocks noGrp="1"/>
          </p:cNvSpPr>
          <p:nvPr>
            <p:ph type="ftr" sz="quarter" idx="3"/>
          </p:nvPr>
        </p:nvSpPr>
        <p:spPr>
          <a:xfrm>
            <a:off x="4165600" y="6248400"/>
            <a:ext cx="3860800" cy="457200"/>
          </a:xfrm>
          <a:prstGeom prst="rect">
            <a:avLst/>
          </a:prstGeom>
          <a:noFill/>
          <a:ln w="9525">
            <a:noFill/>
          </a:ln>
        </p:spPr>
        <p:txBody>
          <a:bodyPr lIns="92075" tIns="46038" rIns="92075" bIns="46038" anchor="ctr" anchorCtr="0"/>
          <a:lstStyle>
            <a:lvl1pPr algn="ctr">
              <a:defRPr sz="1400" b="0"/>
            </a:lvl1pPr>
          </a:lstStyle>
          <a:p>
            <a:pPr lvl="0"/>
            <a:endParaRPr lang="zh-CN" altLang="en-US" dirty="0">
              <a:latin typeface="Times New Roman" panose="02020603050405020304" pitchFamily="18" charset="0"/>
            </a:endParaRPr>
          </a:p>
        </p:txBody>
      </p:sp>
      <p:sp>
        <p:nvSpPr>
          <p:cNvPr id="18440" name="灯片编号占位符 18439"/>
          <p:cNvSpPr>
            <a:spLocks noGrp="1"/>
          </p:cNvSpPr>
          <p:nvPr>
            <p:ph type="sldNum" sz="quarter" idx="4"/>
          </p:nvPr>
        </p:nvSpPr>
        <p:spPr>
          <a:xfrm>
            <a:off x="8737600" y="6248400"/>
            <a:ext cx="2540000" cy="457200"/>
          </a:xfrm>
          <a:prstGeom prst="rect">
            <a:avLst/>
          </a:prstGeom>
          <a:noFill/>
          <a:ln w="9525">
            <a:noFill/>
          </a:ln>
        </p:spPr>
        <p:txBody>
          <a:bodyPr lIns="92075" tIns="46038" rIns="92075" bIns="46038" anchor="ctr" anchorCtr="0"/>
          <a:lstStyle>
            <a:lvl1pPr algn="r">
              <a:defRPr sz="1400" b="0"/>
            </a:lvl1pPr>
          </a:lstStyle>
          <a:p>
            <a:pPr lvl="0"/>
            <a:fld id="{9A0DB2DC-4C9A-4742-B13C-FB6460FD3503}" type="slidenum">
              <a:rPr lang="zh-CN" altLang="en-US" dirty="0">
                <a:latin typeface="Times New Roman" panose="02020603050405020304" pitchFamily="18" charset="0"/>
              </a:rPr>
            </a:fld>
            <a:endParaRPr lang="zh-CN" altLang="en-US" dirty="0">
              <a:latin typeface="Times New Roman" panose="02020603050405020304" pitchFamily="18" charset="0"/>
            </a:endParaRPr>
          </a:p>
        </p:txBody>
      </p:sp>
      <p:sp>
        <p:nvSpPr>
          <p:cNvPr id="18441" name="文本占位符 18440"/>
          <p:cNvSpPr>
            <a:spLocks noGrp="1"/>
          </p:cNvSpPr>
          <p:nvPr>
            <p:ph type="body" idx="1"/>
          </p:nvPr>
        </p:nvSpPr>
        <p:spPr>
          <a:xfrm>
            <a:off x="914400" y="1981200"/>
            <a:ext cx="103632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hf sldNum="0" hdr="0" ftr="0" dt="0"/>
  <p:txStyles>
    <p:titleStyle>
      <a:lvl1pPr marL="0" lvl="0" indent="0" algn="ctr" defTabSz="914400" rtl="0" eaLnBrk="1" fontAlgn="base" latinLnBrk="0" hangingPunct="1">
        <a:lnSpc>
          <a:spcPct val="100000"/>
        </a:lnSpc>
        <a:spcBef>
          <a:spcPct val="0"/>
        </a:spcBef>
        <a:spcAft>
          <a:spcPct val="0"/>
        </a:spcAft>
        <a:buNone/>
        <a:defRPr sz="4400" b="0" i="0" u="none" kern="1200" baseline="0">
          <a:solidFill>
            <a:schemeClr val="tx2"/>
          </a:solidFill>
          <a:effectLst>
            <a:outerShdw blurRad="38100" dist="38100" dir="2700000">
              <a:srgbClr val="C0C0C0"/>
            </a:outerShdw>
          </a:effectLst>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accent2"/>
        </a:buClr>
        <a:buSzPct val="80000"/>
        <a:buFont typeface="Wingdings" panose="05000000000000000000" pitchFamily="2" charset="2"/>
        <a:buChar char="l"/>
        <a:defRPr sz="3200" b="0"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tx1"/>
        </a:buClr>
        <a:buSzPct val="90000"/>
        <a:buFontTx/>
        <a:buChar char="–"/>
        <a:defRPr sz="28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accent1"/>
        </a:buClr>
        <a:buSzPct val="60000"/>
        <a:buFont typeface="Wingdings" panose="05000000000000000000" pitchFamily="2" charset="2"/>
        <a:buChar char="l"/>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tx1"/>
        </a:buClr>
        <a:buSzTx/>
        <a:buFontTx/>
        <a:buChar char="–"/>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accent1"/>
        </a:buClr>
        <a:buSzTx/>
        <a:buFontTx/>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accent1"/>
        </a:buClr>
        <a:buSzTx/>
        <a:buFontTx/>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accent1"/>
        </a:buClr>
        <a:buSzTx/>
        <a:buFontTx/>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accent1"/>
        </a:buClr>
        <a:buSzTx/>
        <a:buFontTx/>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accent1"/>
        </a:buClr>
        <a:buSzTx/>
        <a:buFontTx/>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24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None/>
        <a:defRPr sz="2400" b="1" i="0" u="none" kern="1200" baseline="0">
          <a:solidFill>
            <a:schemeClr val="folHlink"/>
          </a:solidFill>
          <a:latin typeface="Times New Roman" panose="02020603050405020304" pitchFamily="18"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sz="2400" b="1" i="0" u="none" kern="1200" baseline="0">
          <a:solidFill>
            <a:schemeClr val="folHlink"/>
          </a:solidFill>
          <a:latin typeface="Times New Roman" panose="02020603050405020304" pitchFamily="18"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sz="2400" b="1" i="0" u="none" kern="1200" baseline="0">
          <a:solidFill>
            <a:schemeClr val="folHlink"/>
          </a:solidFill>
          <a:latin typeface="Times New Roman" panose="02020603050405020304" pitchFamily="18"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sz="2400" b="1" i="0" u="none" kern="1200" baseline="0">
          <a:solidFill>
            <a:schemeClr val="folHlink"/>
          </a:solidFill>
          <a:latin typeface="Times New Roman" panose="02020603050405020304" pitchFamily="18"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sz="2400" b="1" i="0" u="none" kern="1200" baseline="0">
          <a:solidFill>
            <a:schemeClr val="folHlink"/>
          </a:solidFill>
          <a:latin typeface="Times New Roman" panose="02020603050405020304" pitchFamily="18"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sz="2400" b="1" i="0" u="none" kern="1200" baseline="0">
          <a:solidFill>
            <a:schemeClr val="folHlink"/>
          </a:solidFill>
          <a:latin typeface="Times New Roman" panose="02020603050405020304" pitchFamily="18"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sz="2400" b="1" i="0" u="none" kern="1200" baseline="0">
          <a:solidFill>
            <a:schemeClr val="folHlink"/>
          </a:solidFill>
          <a:latin typeface="Times New Roman" panose="02020603050405020304" pitchFamily="18"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sz="2400" b="1" i="0" u="none" kern="1200" baseline="0">
          <a:solidFill>
            <a:schemeClr val="folHlink"/>
          </a:solidFill>
          <a:latin typeface="Times New Roman" panose="02020603050405020304" pitchFamily="18"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8594" name="标题 238593"/>
          <p:cNvSpPr>
            <a:spLocks noGrp="1"/>
          </p:cNvSpPr>
          <p:nvPr>
            <p:ph type="title"/>
          </p:nvPr>
        </p:nvSpPr>
        <p:spPr>
          <a:xfrm>
            <a:off x="692785" y="1767840"/>
            <a:ext cx="10363200" cy="1143000"/>
          </a:xfrm>
        </p:spPr>
        <p:txBody>
          <a:bodyPr lIns="92075" tIns="46038" rIns="92075" bIns="46038" anchor="ctr" anchorCtr="0"/>
          <a:p>
            <a:pPr algn="ctr"/>
            <a:r>
              <a:rPr lang="zh-CN" altLang="en-US" b="1" dirty="0">
                <a:solidFill>
                  <a:schemeClr val="tx1"/>
                </a:solidFill>
                <a:latin typeface="宋体" panose="02010600030101010101" pitchFamily="2" charset="-122"/>
              </a:rPr>
              <a:t>   公共行政学之</a:t>
            </a:r>
            <a:r>
              <a:rPr lang="en-US" altLang="zh-CN" b="1" dirty="0">
                <a:solidFill>
                  <a:schemeClr val="tx1"/>
                </a:solidFill>
                <a:latin typeface="宋体" panose="02010600030101010101" pitchFamily="2" charset="-122"/>
              </a:rPr>
              <a:t> </a:t>
            </a:r>
            <a:br>
              <a:rPr lang="zh-CN" altLang="en-US" b="1" dirty="0">
                <a:solidFill>
                  <a:schemeClr val="tx1"/>
                </a:solidFill>
                <a:latin typeface="宋体" panose="02010600030101010101" pitchFamily="2" charset="-122"/>
              </a:rPr>
            </a:br>
            <a:r>
              <a:rPr lang="zh-CN" altLang="en-US" sz="7200" b="1" dirty="0">
                <a:solidFill>
                  <a:schemeClr val="tx1"/>
                </a:solidFill>
                <a:latin typeface="宋体" panose="02010600030101010101" pitchFamily="2" charset="-122"/>
              </a:rPr>
              <a:t>行政监督</a:t>
            </a:r>
            <a:endParaRPr lang="zh-CN" altLang="en-US" sz="7200" b="1" dirty="0">
              <a:solidFill>
                <a:schemeClr val="tx1"/>
              </a:solidFill>
              <a:latin typeface="宋体" panose="02010600030101010101" pitchFamily="2" charset="-122"/>
              <a:ea typeface="华文细黑" panose="02010600040101010101" pitchFamily="2" charset="-122"/>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7571" name="文本占位符 237570"/>
          <p:cNvSpPr>
            <a:spLocks noGrp="1"/>
          </p:cNvSpPr>
          <p:nvPr>
            <p:ph type="body" idx="1"/>
          </p:nvPr>
        </p:nvSpPr>
        <p:spPr>
          <a:xfrm>
            <a:off x="2209800" y="381000"/>
            <a:ext cx="7772400" cy="6172200"/>
          </a:xfrm>
        </p:spPr>
        <p:txBody>
          <a:bodyPr>
            <a:normAutofit fontScale="90000" lnSpcReduction="10000"/>
          </a:bodyPr>
          <a:p>
            <a:pPr algn="just"/>
            <a:r>
              <a:rPr lang="zh-CN" altLang="en-US" sz="2800" b="1" dirty="0">
                <a:latin typeface="宋体" panose="02010600030101010101" pitchFamily="2" charset="-122"/>
              </a:rPr>
              <a:t>第一节</a:t>
            </a:r>
            <a:r>
              <a:rPr lang="en-US" altLang="zh-CN" sz="2800" b="1" dirty="0">
                <a:cs typeface="Times New Roman" panose="02020603050405020304" pitchFamily="18" charset="0"/>
              </a:rPr>
              <a:t>      </a:t>
            </a:r>
            <a:r>
              <a:rPr lang="zh-CN" altLang="en-US" sz="2800" b="1" dirty="0">
                <a:latin typeface="宋体" panose="02010600030101010101" pitchFamily="2" charset="-122"/>
              </a:rPr>
              <a:t>行政监督概述</a:t>
            </a:r>
            <a:endParaRPr lang="zh-CN" altLang="en-US" sz="2800" b="1" dirty="0">
              <a:latin typeface="华文细黑" panose="02010600040101010101" pitchFamily="2" charset="-122"/>
              <a:ea typeface="华文细黑" panose="02010600040101010101" pitchFamily="2" charset="-122"/>
            </a:endParaRPr>
          </a:p>
          <a:p>
            <a:pPr algn="just"/>
            <a:r>
              <a:rPr lang="zh-CN" altLang="en-US" sz="2000" b="1" dirty="0">
                <a:latin typeface="宋体" panose="02010600030101010101" pitchFamily="2" charset="-122"/>
              </a:rPr>
              <a:t>一、</a:t>
            </a:r>
            <a:r>
              <a:rPr lang="en-US" altLang="zh-CN" sz="2000" b="1" dirty="0">
                <a:cs typeface="Times New Roman" panose="02020603050405020304" pitchFamily="18" charset="0"/>
              </a:rPr>
              <a:t>         </a:t>
            </a:r>
            <a:r>
              <a:rPr lang="zh-CN" altLang="en-US" sz="2000" b="1" dirty="0">
                <a:latin typeface="宋体" panose="02010600030101010101" pitchFamily="2" charset="-122"/>
              </a:rPr>
              <a:t>行政监督的含义与特点</a:t>
            </a:r>
            <a:endParaRPr lang="zh-CN" altLang="en-US" sz="2000" b="1" dirty="0">
              <a:latin typeface="华文细黑" panose="02010600040101010101" pitchFamily="2" charset="-122"/>
              <a:ea typeface="华文细黑" panose="02010600040101010101" pitchFamily="2" charset="-122"/>
            </a:endParaRPr>
          </a:p>
          <a:p>
            <a:pPr algn="just"/>
            <a:r>
              <a:rPr lang="zh-CN" altLang="en-US" sz="2000" b="1" dirty="0">
                <a:latin typeface="宋体" panose="02010600030101010101" pitchFamily="2" charset="-122"/>
              </a:rPr>
              <a:t>（一）</a:t>
            </a:r>
            <a:r>
              <a:rPr lang="en-US" altLang="zh-CN" sz="2000" b="1" dirty="0">
                <a:cs typeface="Times New Roman" panose="02020603050405020304" pitchFamily="18" charset="0"/>
              </a:rPr>
              <a:t>      </a:t>
            </a:r>
            <a:r>
              <a:rPr lang="zh-CN" altLang="en-US" sz="2000" b="1" dirty="0">
                <a:latin typeface="宋体" panose="02010600030101010101" pitchFamily="2" charset="-122"/>
              </a:rPr>
              <a:t>行政监督的含义</a:t>
            </a:r>
            <a:endParaRPr lang="zh-CN" altLang="en-US" sz="2000" b="1" dirty="0">
              <a:latin typeface="华文细黑" panose="02010600040101010101" pitchFamily="2" charset="-122"/>
              <a:ea typeface="华文细黑" panose="02010600040101010101" pitchFamily="2" charset="-122"/>
            </a:endParaRPr>
          </a:p>
          <a:p>
            <a:pPr algn="just"/>
            <a:r>
              <a:rPr lang="zh-CN" altLang="en-US" sz="2000" b="1" dirty="0">
                <a:solidFill>
                  <a:srgbClr val="FF9900"/>
                </a:solidFill>
                <a:latin typeface="宋体" panose="02010600030101010101" pitchFamily="2" charset="-122"/>
              </a:rPr>
              <a:t>第一，</a:t>
            </a:r>
            <a:r>
              <a:rPr lang="en-US" altLang="zh-CN" sz="2000" b="1" dirty="0">
                <a:solidFill>
                  <a:srgbClr val="FF9900"/>
                </a:solidFill>
                <a:cs typeface="Times New Roman" panose="02020603050405020304" pitchFamily="18" charset="0"/>
              </a:rPr>
              <a:t>      </a:t>
            </a:r>
            <a:r>
              <a:rPr lang="zh-CN" altLang="en-US" sz="2000" b="1" dirty="0">
                <a:solidFill>
                  <a:srgbClr val="FF9900"/>
                </a:solidFill>
                <a:latin typeface="宋体" panose="02010600030101010101" pitchFamily="2" charset="-122"/>
              </a:rPr>
              <a:t>行政监督主体由三方面主体构成。一是法定监督主体，是指享有行政监督职权，能以自己的名义从事行政监督活动，并能独立地承担由此产生的法律责任的组织。二是法律、政策的授权的行政监督主体。三是委托监督主体。</a:t>
            </a:r>
            <a:endParaRPr lang="zh-CN" altLang="en-US" sz="2000" b="1" dirty="0">
              <a:solidFill>
                <a:srgbClr val="000000"/>
              </a:solidFill>
              <a:latin typeface="华文细黑" panose="02010600040101010101" pitchFamily="2" charset="-122"/>
              <a:ea typeface="华文细黑" panose="02010600040101010101" pitchFamily="2" charset="-122"/>
            </a:endParaRPr>
          </a:p>
          <a:p>
            <a:pPr algn="just"/>
            <a:r>
              <a:rPr lang="zh-CN" altLang="en-US" sz="2000" b="1" dirty="0">
                <a:solidFill>
                  <a:srgbClr val="FF9900"/>
                </a:solidFill>
                <a:latin typeface="宋体" panose="02010600030101010101" pitchFamily="2" charset="-122"/>
              </a:rPr>
              <a:t>第二，</a:t>
            </a:r>
            <a:r>
              <a:rPr lang="en-US" altLang="zh-CN" sz="2000" b="1" dirty="0">
                <a:solidFill>
                  <a:srgbClr val="FF9900"/>
                </a:solidFill>
                <a:cs typeface="Times New Roman" panose="02020603050405020304" pitchFamily="18" charset="0"/>
              </a:rPr>
              <a:t>      </a:t>
            </a:r>
            <a:r>
              <a:rPr lang="zh-CN" altLang="en-US" sz="2000" b="1" dirty="0">
                <a:solidFill>
                  <a:srgbClr val="FF9900"/>
                </a:solidFill>
                <a:latin typeface="宋体" panose="02010600030101010101" pitchFamily="2" charset="-122"/>
              </a:rPr>
              <a:t>行政监督的内容是指行政过程中的行政主体及其公务员的行为和与其相关联的机制。具体而言，是指行政机关的“组织、职责、程序、措施与资源”、行政主体的行政行为。</a:t>
            </a:r>
            <a:endParaRPr lang="zh-CN" altLang="en-US" sz="2000" b="1" dirty="0">
              <a:solidFill>
                <a:srgbClr val="000000"/>
              </a:solidFill>
              <a:latin typeface="华文细黑" panose="02010600040101010101" pitchFamily="2" charset="-122"/>
              <a:ea typeface="华文细黑" panose="02010600040101010101" pitchFamily="2" charset="-122"/>
            </a:endParaRPr>
          </a:p>
          <a:p>
            <a:pPr algn="just"/>
            <a:r>
              <a:rPr lang="zh-CN" altLang="en-US" sz="2000" b="1" dirty="0">
                <a:solidFill>
                  <a:srgbClr val="FF9900"/>
                </a:solidFill>
                <a:latin typeface="宋体" panose="02010600030101010101" pitchFamily="2" charset="-122"/>
              </a:rPr>
              <a:t>第三，</a:t>
            </a:r>
            <a:r>
              <a:rPr lang="en-US" altLang="zh-CN" sz="2000" b="1" dirty="0">
                <a:solidFill>
                  <a:srgbClr val="FF9900"/>
                </a:solidFill>
                <a:cs typeface="Times New Roman" panose="02020603050405020304" pitchFamily="18" charset="0"/>
              </a:rPr>
              <a:t>      </a:t>
            </a:r>
            <a:r>
              <a:rPr lang="zh-CN" altLang="en-US" sz="2000" b="1" dirty="0">
                <a:solidFill>
                  <a:srgbClr val="FF9900"/>
                </a:solidFill>
                <a:latin typeface="宋体" panose="02010600030101010101" pitchFamily="2" charset="-122"/>
              </a:rPr>
              <a:t>从形式特征方面看，行政监督是一种“整体性”的监督活动。所谓整体性，包含三方面：一是方法和技术的多样化。二是行政监督的双重性。三是行政监督结果的综合性。</a:t>
            </a:r>
            <a:endParaRPr lang="zh-CN" altLang="en-US" sz="2000" b="1" dirty="0">
              <a:solidFill>
                <a:srgbClr val="000000"/>
              </a:solidFill>
              <a:latin typeface="华文细黑" panose="02010600040101010101" pitchFamily="2" charset="-122"/>
              <a:ea typeface="华文细黑" panose="02010600040101010101" pitchFamily="2" charset="-122"/>
            </a:endParaRPr>
          </a:p>
          <a:p>
            <a:pPr algn="just"/>
            <a:r>
              <a:rPr lang="zh-CN" altLang="en-US" sz="2000" b="1" dirty="0">
                <a:solidFill>
                  <a:srgbClr val="FF9900"/>
                </a:solidFill>
                <a:latin typeface="宋体" panose="02010600030101010101" pitchFamily="2" charset="-122"/>
              </a:rPr>
              <a:t>第四，</a:t>
            </a:r>
            <a:r>
              <a:rPr lang="en-US" altLang="zh-CN" sz="2000" b="1" dirty="0">
                <a:solidFill>
                  <a:srgbClr val="FF9900"/>
                </a:solidFill>
                <a:cs typeface="Times New Roman" panose="02020603050405020304" pitchFamily="18" charset="0"/>
              </a:rPr>
              <a:t>   </a:t>
            </a:r>
            <a:r>
              <a:rPr lang="zh-CN" altLang="en-US" sz="2000" b="1" dirty="0">
                <a:solidFill>
                  <a:srgbClr val="FF9900"/>
                </a:solidFill>
                <a:latin typeface="宋体" panose="02010600030101010101" pitchFamily="2" charset="-122"/>
              </a:rPr>
              <a:t>从价值特征方面看，提示行政监督是一种“整体配置效益”和“效率与质量均衡性”的监督。</a:t>
            </a:r>
            <a:endParaRPr lang="zh-CN" altLang="en-US" sz="2000" b="1" dirty="0">
              <a:solidFill>
                <a:srgbClr val="000000"/>
              </a:solidFill>
              <a:latin typeface="华文细黑" panose="02010600040101010101" pitchFamily="2" charset="-122"/>
              <a:ea typeface="华文细黑" panose="02010600040101010101" pitchFamily="2" charset="-122"/>
            </a:endParaRPr>
          </a:p>
          <a:p>
            <a:pPr lvl="0"/>
            <a:endParaRPr lang="zh-CN" altLang="en-US" sz="2000" b="1"/>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9619" name="文本占位符 239618"/>
          <p:cNvSpPr>
            <a:spLocks noGrp="1"/>
          </p:cNvSpPr>
          <p:nvPr>
            <p:ph type="body" idx="1"/>
          </p:nvPr>
        </p:nvSpPr>
        <p:spPr>
          <a:xfrm>
            <a:off x="2209800" y="228600"/>
            <a:ext cx="7772400" cy="5867400"/>
          </a:xfrm>
        </p:spPr>
        <p:txBody>
          <a:bodyPr/>
          <a:p>
            <a:pPr algn="just"/>
            <a:r>
              <a:rPr lang="zh-CN" altLang="en-US" b="1" dirty="0">
                <a:latin typeface="宋体" panose="02010600030101010101" pitchFamily="2" charset="-122"/>
              </a:rPr>
              <a:t>（二）</a:t>
            </a:r>
            <a:r>
              <a:rPr lang="en-US" altLang="zh-CN" b="1" dirty="0">
                <a:cs typeface="Times New Roman" panose="02020603050405020304" pitchFamily="18" charset="0"/>
              </a:rPr>
              <a:t>   </a:t>
            </a:r>
            <a:r>
              <a:rPr lang="zh-CN" altLang="en-US" b="1" dirty="0">
                <a:latin typeface="宋体" panose="02010600030101010101" pitchFamily="2" charset="-122"/>
              </a:rPr>
              <a:t>行政监督的特点</a:t>
            </a:r>
            <a:endParaRPr lang="zh-CN" altLang="en-US" b="1" dirty="0">
              <a:latin typeface="华文细黑" panose="02010600040101010101" pitchFamily="2" charset="-122"/>
              <a:ea typeface="华文细黑" panose="02010600040101010101" pitchFamily="2" charset="-122"/>
            </a:endParaRPr>
          </a:p>
          <a:p>
            <a:pPr algn="just"/>
            <a:r>
              <a:rPr lang="zh-CN" altLang="en-US" b="1" dirty="0">
                <a:solidFill>
                  <a:srgbClr val="FF9900"/>
                </a:solidFill>
                <a:latin typeface="宋体" panose="02010600030101010101" pitchFamily="2" charset="-122"/>
              </a:rPr>
              <a:t>第一，</a:t>
            </a:r>
            <a:r>
              <a:rPr lang="en-US" altLang="zh-CN" b="1" dirty="0">
                <a:solidFill>
                  <a:srgbClr val="FF9900"/>
                </a:solidFill>
                <a:cs typeface="Times New Roman" panose="02020603050405020304" pitchFamily="18" charset="0"/>
              </a:rPr>
              <a:t>   </a:t>
            </a:r>
            <a:r>
              <a:rPr lang="zh-CN" altLang="en-US" b="1" dirty="0">
                <a:solidFill>
                  <a:srgbClr val="FF9900"/>
                </a:solidFill>
                <a:latin typeface="宋体" panose="02010600030101010101" pitchFamily="2" charset="-122"/>
              </a:rPr>
              <a:t>监督主体的多样性。</a:t>
            </a:r>
            <a:endParaRPr lang="zh-CN" altLang="en-US" b="1" dirty="0">
              <a:solidFill>
                <a:srgbClr val="000000"/>
              </a:solidFill>
              <a:latin typeface="华文细黑" panose="02010600040101010101" pitchFamily="2" charset="-122"/>
              <a:ea typeface="华文细黑" panose="02010600040101010101" pitchFamily="2" charset="-122"/>
            </a:endParaRPr>
          </a:p>
          <a:p>
            <a:pPr algn="just"/>
            <a:r>
              <a:rPr lang="zh-CN" altLang="en-US" b="1" dirty="0">
                <a:solidFill>
                  <a:srgbClr val="FF9900"/>
                </a:solidFill>
                <a:latin typeface="宋体" panose="02010600030101010101" pitchFamily="2" charset="-122"/>
              </a:rPr>
              <a:t>第二，</a:t>
            </a:r>
            <a:r>
              <a:rPr lang="en-US" altLang="zh-CN" b="1" dirty="0">
                <a:solidFill>
                  <a:srgbClr val="FF9900"/>
                </a:solidFill>
                <a:cs typeface="Times New Roman" panose="02020603050405020304" pitchFamily="18" charset="0"/>
              </a:rPr>
              <a:t>   </a:t>
            </a:r>
            <a:r>
              <a:rPr lang="zh-CN" altLang="en-US" b="1" dirty="0">
                <a:solidFill>
                  <a:srgbClr val="FF9900"/>
                </a:solidFill>
                <a:latin typeface="宋体" panose="02010600030101010101" pitchFamily="2" charset="-122"/>
              </a:rPr>
              <a:t>监督对象的双重性。</a:t>
            </a:r>
            <a:endParaRPr lang="zh-CN" altLang="en-US" b="1" dirty="0">
              <a:solidFill>
                <a:srgbClr val="000000"/>
              </a:solidFill>
              <a:latin typeface="华文细黑" panose="02010600040101010101" pitchFamily="2" charset="-122"/>
              <a:ea typeface="华文细黑" panose="02010600040101010101" pitchFamily="2" charset="-122"/>
            </a:endParaRPr>
          </a:p>
          <a:p>
            <a:pPr algn="just"/>
            <a:r>
              <a:rPr lang="zh-CN" altLang="en-US" b="1" dirty="0">
                <a:solidFill>
                  <a:srgbClr val="FF9900"/>
                </a:solidFill>
                <a:latin typeface="宋体" panose="02010600030101010101" pitchFamily="2" charset="-122"/>
              </a:rPr>
              <a:t>第三，</a:t>
            </a:r>
            <a:r>
              <a:rPr lang="en-US" altLang="zh-CN" b="1" dirty="0">
                <a:solidFill>
                  <a:srgbClr val="FF9900"/>
                </a:solidFill>
                <a:cs typeface="Times New Roman" panose="02020603050405020304" pitchFamily="18" charset="0"/>
              </a:rPr>
              <a:t>   </a:t>
            </a:r>
            <a:r>
              <a:rPr lang="zh-CN" altLang="en-US" b="1" dirty="0">
                <a:solidFill>
                  <a:srgbClr val="FF9900"/>
                </a:solidFill>
                <a:latin typeface="宋体" panose="02010600030101010101" pitchFamily="2" charset="-122"/>
              </a:rPr>
              <a:t>行政监督内容的双向性。</a:t>
            </a:r>
            <a:endParaRPr lang="zh-CN" altLang="en-US" b="1" dirty="0">
              <a:solidFill>
                <a:srgbClr val="000000"/>
              </a:solidFill>
              <a:latin typeface="华文细黑" panose="02010600040101010101" pitchFamily="2" charset="-122"/>
              <a:ea typeface="华文细黑" panose="02010600040101010101" pitchFamily="2" charset="-122"/>
            </a:endParaRPr>
          </a:p>
          <a:p>
            <a:pPr algn="just"/>
            <a:r>
              <a:rPr lang="zh-CN" altLang="en-US" b="1" dirty="0">
                <a:solidFill>
                  <a:srgbClr val="FF9900"/>
                </a:solidFill>
                <a:latin typeface="宋体" panose="02010600030101010101" pitchFamily="2" charset="-122"/>
              </a:rPr>
              <a:t>第四，</a:t>
            </a:r>
            <a:r>
              <a:rPr lang="en-US" altLang="zh-CN" b="1" dirty="0">
                <a:solidFill>
                  <a:srgbClr val="FF9900"/>
                </a:solidFill>
                <a:cs typeface="Times New Roman" panose="02020603050405020304" pitchFamily="18" charset="0"/>
              </a:rPr>
              <a:t>   </a:t>
            </a:r>
            <a:r>
              <a:rPr lang="zh-CN" altLang="en-US" b="1" dirty="0">
                <a:solidFill>
                  <a:srgbClr val="FF9900"/>
                </a:solidFill>
                <a:latin typeface="宋体" panose="02010600030101010101" pitchFamily="2" charset="-122"/>
              </a:rPr>
              <a:t>行政监督主体的层次性。</a:t>
            </a:r>
            <a:endParaRPr lang="zh-CN" altLang="en-US" b="1" dirty="0">
              <a:solidFill>
                <a:srgbClr val="000000"/>
              </a:solidFill>
              <a:latin typeface="华文细黑" panose="02010600040101010101" pitchFamily="2" charset="-122"/>
              <a:ea typeface="华文细黑" panose="02010600040101010101" pitchFamily="2" charset="-122"/>
            </a:endParaRPr>
          </a:p>
          <a:p>
            <a:pPr algn="just"/>
            <a:r>
              <a:rPr lang="zh-CN" altLang="en-US" b="1" dirty="0">
                <a:solidFill>
                  <a:srgbClr val="FF9900"/>
                </a:solidFill>
                <a:latin typeface="宋体" panose="02010600030101010101" pitchFamily="2" charset="-122"/>
              </a:rPr>
              <a:t>第五，</a:t>
            </a:r>
            <a:r>
              <a:rPr lang="en-US" altLang="zh-CN" b="1" dirty="0">
                <a:solidFill>
                  <a:srgbClr val="FF9900"/>
                </a:solidFill>
                <a:cs typeface="Times New Roman" panose="02020603050405020304" pitchFamily="18" charset="0"/>
              </a:rPr>
              <a:t>   </a:t>
            </a:r>
            <a:r>
              <a:rPr lang="zh-CN" altLang="en-US" b="1" dirty="0">
                <a:solidFill>
                  <a:srgbClr val="FF9900"/>
                </a:solidFill>
                <a:latin typeface="宋体" panose="02010600030101010101" pitchFamily="2" charset="-122"/>
              </a:rPr>
              <a:t>法律地位的独立性。</a:t>
            </a:r>
            <a:endParaRPr lang="zh-CN" altLang="en-US" b="1" dirty="0">
              <a:solidFill>
                <a:srgbClr val="000000"/>
              </a:solidFill>
              <a:latin typeface="华文细黑" panose="02010600040101010101" pitchFamily="2" charset="-122"/>
              <a:ea typeface="华文细黑" panose="02010600040101010101" pitchFamily="2" charset="-122"/>
            </a:endParaRPr>
          </a:p>
          <a:p>
            <a:pPr lvl="0"/>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0643" name="文本占位符 240642"/>
          <p:cNvSpPr>
            <a:spLocks noGrp="1"/>
          </p:cNvSpPr>
          <p:nvPr>
            <p:ph type="body" idx="1"/>
          </p:nvPr>
        </p:nvSpPr>
        <p:spPr>
          <a:xfrm>
            <a:off x="2286000" y="0"/>
            <a:ext cx="7772400" cy="6629400"/>
          </a:xfrm>
        </p:spPr>
        <p:txBody>
          <a:bodyPr>
            <a:normAutofit fontScale="90000" lnSpcReduction="10000"/>
          </a:bodyPr>
          <a:p>
            <a:pPr algn="just">
              <a:lnSpc>
                <a:spcPct val="90000"/>
              </a:lnSpc>
            </a:pPr>
            <a:r>
              <a:rPr lang="zh-CN" altLang="en-US" sz="1800" b="1" dirty="0">
                <a:latin typeface="宋体" panose="02010600030101010101" pitchFamily="2" charset="-122"/>
              </a:rPr>
              <a:t>二、</a:t>
            </a:r>
            <a:r>
              <a:rPr lang="en-US" altLang="zh-CN" sz="1800" b="1" dirty="0">
                <a:cs typeface="Times New Roman" panose="02020603050405020304" pitchFamily="18" charset="0"/>
              </a:rPr>
              <a:t>         </a:t>
            </a:r>
            <a:r>
              <a:rPr lang="zh-CN" altLang="en-US" sz="1800" b="1" dirty="0">
                <a:latin typeface="宋体" panose="02010600030101010101" pitchFamily="2" charset="-122"/>
              </a:rPr>
              <a:t>行政监督的原则与作用</a:t>
            </a:r>
            <a:endParaRPr lang="zh-CN" altLang="en-US" sz="1800" b="1" dirty="0">
              <a:latin typeface="华文细黑" panose="02010600040101010101" pitchFamily="2" charset="-122"/>
              <a:ea typeface="华文细黑" panose="02010600040101010101" pitchFamily="2" charset="-122"/>
            </a:endParaRPr>
          </a:p>
          <a:p>
            <a:pPr algn="just">
              <a:lnSpc>
                <a:spcPct val="90000"/>
              </a:lnSpc>
            </a:pPr>
            <a:r>
              <a:rPr lang="zh-CN" altLang="en-US" sz="1800" b="1" dirty="0">
                <a:latin typeface="宋体" panose="02010600030101010101" pitchFamily="2" charset="-122"/>
              </a:rPr>
              <a:t>（一）</a:t>
            </a:r>
            <a:r>
              <a:rPr lang="en-US" altLang="zh-CN" sz="1800" b="1" dirty="0">
                <a:cs typeface="Times New Roman" panose="02020603050405020304" pitchFamily="18" charset="0"/>
              </a:rPr>
              <a:t>      </a:t>
            </a:r>
            <a:r>
              <a:rPr lang="zh-CN" altLang="en-US" sz="1800" b="1" dirty="0">
                <a:latin typeface="宋体" panose="02010600030101010101" pitchFamily="2" charset="-122"/>
              </a:rPr>
              <a:t>行政监督的原则</a:t>
            </a:r>
            <a:endParaRPr lang="zh-CN" altLang="en-US" sz="1800" b="1" dirty="0">
              <a:latin typeface="华文细黑" panose="02010600040101010101" pitchFamily="2" charset="-122"/>
              <a:ea typeface="华文细黑" panose="02010600040101010101" pitchFamily="2" charset="-122"/>
            </a:endParaRPr>
          </a:p>
          <a:p>
            <a:pPr algn="just">
              <a:lnSpc>
                <a:spcPct val="90000"/>
              </a:lnSpc>
            </a:pPr>
            <a:r>
              <a:rPr lang="en-US" altLang="zh-CN" sz="1800" b="1">
                <a:latin typeface="宋体" panose="02010600030101010101" pitchFamily="2" charset="-122"/>
              </a:rPr>
              <a:t>1.</a:t>
            </a:r>
            <a:r>
              <a:rPr lang="zh-CN" altLang="en-US" sz="1800" b="1" dirty="0">
                <a:latin typeface="宋体" panose="02010600030101010101" pitchFamily="2" charset="-122"/>
              </a:rPr>
              <a:t>行政监督机关依法行使职权，不受其他部门、社会团体和个人干涉的原则，它有以下三点基本含义：</a:t>
            </a:r>
            <a:endParaRPr lang="zh-CN" altLang="en-US" sz="1800" b="1" dirty="0">
              <a:latin typeface="华文细黑" panose="02010600040101010101" pitchFamily="2" charset="-122"/>
              <a:ea typeface="华文细黑" panose="02010600040101010101" pitchFamily="2" charset="-122"/>
            </a:endParaRPr>
          </a:p>
          <a:p>
            <a:pPr algn="just">
              <a:lnSpc>
                <a:spcPct val="90000"/>
              </a:lnSpc>
            </a:pPr>
            <a:r>
              <a:rPr lang="zh-CN" altLang="en-US" sz="1800" b="1" dirty="0">
                <a:solidFill>
                  <a:srgbClr val="FF9900"/>
                </a:solidFill>
                <a:latin typeface="宋体" panose="02010600030101010101" pitchFamily="2" charset="-122"/>
              </a:rPr>
              <a:t>第一，</a:t>
            </a:r>
            <a:r>
              <a:rPr lang="en-US" altLang="zh-CN" sz="1800" b="1" dirty="0">
                <a:solidFill>
                  <a:srgbClr val="FF9900"/>
                </a:solidFill>
                <a:cs typeface="Times New Roman" panose="02020603050405020304" pitchFamily="18" charset="0"/>
              </a:rPr>
              <a:t>      </a:t>
            </a:r>
            <a:r>
              <a:rPr lang="zh-CN" altLang="en-US" sz="1800" b="1" dirty="0">
                <a:solidFill>
                  <a:srgbClr val="FF9900"/>
                </a:solidFill>
                <a:latin typeface="宋体" panose="02010600030101010101" pitchFamily="2" charset="-122"/>
              </a:rPr>
              <a:t>依法监督。</a:t>
            </a:r>
            <a:endParaRPr lang="zh-CN" altLang="en-US" sz="1800" b="1" dirty="0">
              <a:solidFill>
                <a:srgbClr val="000000"/>
              </a:solidFill>
              <a:latin typeface="华文细黑" panose="02010600040101010101" pitchFamily="2" charset="-122"/>
              <a:ea typeface="华文细黑" panose="02010600040101010101" pitchFamily="2" charset="-122"/>
            </a:endParaRPr>
          </a:p>
          <a:p>
            <a:pPr algn="just">
              <a:lnSpc>
                <a:spcPct val="90000"/>
              </a:lnSpc>
            </a:pPr>
            <a:r>
              <a:rPr lang="zh-CN" altLang="en-US" sz="1800" b="1" dirty="0">
                <a:solidFill>
                  <a:srgbClr val="FF9900"/>
                </a:solidFill>
                <a:latin typeface="宋体" panose="02010600030101010101" pitchFamily="2" charset="-122"/>
              </a:rPr>
              <a:t>第二，</a:t>
            </a:r>
            <a:r>
              <a:rPr lang="en-US" altLang="zh-CN" sz="1800" b="1" dirty="0">
                <a:solidFill>
                  <a:srgbClr val="FF9900"/>
                </a:solidFill>
                <a:cs typeface="Times New Roman" panose="02020603050405020304" pitchFamily="18" charset="0"/>
              </a:rPr>
              <a:t>      </a:t>
            </a:r>
            <a:r>
              <a:rPr lang="zh-CN" altLang="en-US" sz="1800" b="1" dirty="0">
                <a:solidFill>
                  <a:srgbClr val="FF9900"/>
                </a:solidFill>
                <a:latin typeface="宋体" panose="02010600030101010101" pitchFamily="2" charset="-122"/>
              </a:rPr>
              <a:t>自主行使监督权。</a:t>
            </a:r>
            <a:endParaRPr lang="zh-CN" altLang="en-US" sz="1800" b="1" dirty="0">
              <a:solidFill>
                <a:srgbClr val="000000"/>
              </a:solidFill>
              <a:latin typeface="华文细黑" panose="02010600040101010101" pitchFamily="2" charset="-122"/>
              <a:ea typeface="华文细黑" panose="02010600040101010101" pitchFamily="2" charset="-122"/>
            </a:endParaRPr>
          </a:p>
          <a:p>
            <a:pPr algn="just">
              <a:lnSpc>
                <a:spcPct val="90000"/>
              </a:lnSpc>
            </a:pPr>
            <a:r>
              <a:rPr lang="zh-CN" altLang="en-US" sz="1800" b="1" dirty="0">
                <a:solidFill>
                  <a:srgbClr val="FF9900"/>
                </a:solidFill>
                <a:latin typeface="宋体" panose="02010600030101010101" pitchFamily="2" charset="-122"/>
              </a:rPr>
              <a:t>第三，</a:t>
            </a:r>
            <a:r>
              <a:rPr lang="en-US" altLang="zh-CN" sz="1800" b="1" dirty="0">
                <a:solidFill>
                  <a:srgbClr val="FF9900"/>
                </a:solidFill>
                <a:cs typeface="Times New Roman" panose="02020603050405020304" pitchFamily="18" charset="0"/>
              </a:rPr>
              <a:t>     </a:t>
            </a:r>
            <a:r>
              <a:rPr lang="zh-CN" altLang="en-US" sz="1800" b="1" dirty="0">
                <a:solidFill>
                  <a:srgbClr val="FF9900"/>
                </a:solidFill>
                <a:latin typeface="宋体" panose="02010600030101010101" pitchFamily="2" charset="-122"/>
              </a:rPr>
              <a:t>监督机关依法行使职权不受其他部门、社会团体和个人的干涉。</a:t>
            </a:r>
            <a:endParaRPr lang="zh-CN" altLang="en-US" sz="1800" b="1" dirty="0">
              <a:solidFill>
                <a:srgbClr val="000000"/>
              </a:solidFill>
              <a:latin typeface="华文细黑" panose="02010600040101010101" pitchFamily="2" charset="-122"/>
              <a:ea typeface="华文细黑" panose="02010600040101010101" pitchFamily="2" charset="-122"/>
            </a:endParaRPr>
          </a:p>
          <a:p>
            <a:pPr algn="just">
              <a:lnSpc>
                <a:spcPct val="90000"/>
              </a:lnSpc>
            </a:pPr>
            <a:r>
              <a:rPr lang="en-US" altLang="zh-CN" sz="1800" b="1">
                <a:latin typeface="宋体" panose="02010600030101010101" pitchFamily="2" charset="-122"/>
              </a:rPr>
              <a:t>2.</a:t>
            </a:r>
            <a:r>
              <a:rPr lang="zh-CN" altLang="en-US" sz="1800" b="1" dirty="0">
                <a:latin typeface="宋体" panose="02010600030101010101" pitchFamily="2" charset="-122"/>
              </a:rPr>
              <a:t>实事求是、重证据、重调查研究的原则。基本内容有三点：</a:t>
            </a:r>
            <a:endParaRPr lang="zh-CN" altLang="en-US" sz="1800" b="1" dirty="0">
              <a:latin typeface="宋体" panose="02010600030101010101" pitchFamily="2" charset="-122"/>
            </a:endParaRPr>
          </a:p>
          <a:p>
            <a:pPr algn="just">
              <a:lnSpc>
                <a:spcPct val="90000"/>
              </a:lnSpc>
            </a:pPr>
            <a:r>
              <a:rPr lang="zh-CN" altLang="en-US" sz="1800" b="1" dirty="0">
                <a:solidFill>
                  <a:srgbClr val="FF9900"/>
                </a:solidFill>
                <a:latin typeface="宋体" panose="02010600030101010101" pitchFamily="2" charset="-122"/>
              </a:rPr>
              <a:t>第一，</a:t>
            </a:r>
            <a:r>
              <a:rPr lang="en-US" altLang="zh-CN" sz="1800" b="1" dirty="0">
                <a:solidFill>
                  <a:srgbClr val="FF9900"/>
                </a:solidFill>
                <a:cs typeface="Times New Roman" panose="02020603050405020304" pitchFamily="18" charset="0"/>
              </a:rPr>
              <a:t>      </a:t>
            </a:r>
            <a:r>
              <a:rPr lang="zh-CN" altLang="en-US" sz="1800" b="1" dirty="0">
                <a:solidFill>
                  <a:srgbClr val="FF9900"/>
                </a:solidFill>
                <a:latin typeface="宋体" panose="02010600030101010101" pitchFamily="2" charset="-122"/>
              </a:rPr>
              <a:t>坚持实事求是。坚持实事求是，就是要尊重客观实际，一切从实际出发。</a:t>
            </a:r>
            <a:endParaRPr lang="zh-CN" altLang="en-US" sz="1800" b="1" dirty="0">
              <a:solidFill>
                <a:srgbClr val="000000"/>
              </a:solidFill>
              <a:latin typeface="华文细黑" panose="02010600040101010101" pitchFamily="2" charset="-122"/>
              <a:ea typeface="华文细黑" panose="02010600040101010101" pitchFamily="2" charset="-122"/>
            </a:endParaRPr>
          </a:p>
          <a:p>
            <a:pPr algn="just">
              <a:lnSpc>
                <a:spcPct val="90000"/>
              </a:lnSpc>
            </a:pPr>
            <a:r>
              <a:rPr lang="zh-CN" altLang="en-US" sz="1800" b="1" dirty="0">
                <a:solidFill>
                  <a:srgbClr val="FF9900"/>
                </a:solidFill>
                <a:latin typeface="宋体" panose="02010600030101010101" pitchFamily="2" charset="-122"/>
              </a:rPr>
              <a:t>第二，</a:t>
            </a:r>
            <a:r>
              <a:rPr lang="en-US" altLang="zh-CN" sz="1800" b="1" dirty="0">
                <a:solidFill>
                  <a:srgbClr val="FF9900"/>
                </a:solidFill>
                <a:cs typeface="Times New Roman" panose="02020603050405020304" pitchFamily="18" charset="0"/>
              </a:rPr>
              <a:t>      </a:t>
            </a:r>
            <a:r>
              <a:rPr lang="zh-CN" altLang="en-US" sz="1800" b="1" dirty="0">
                <a:solidFill>
                  <a:srgbClr val="FF9900"/>
                </a:solidFill>
                <a:latin typeface="宋体" panose="02010600030101010101" pitchFamily="2" charset="-122"/>
              </a:rPr>
              <a:t>重证据。重证据，就要充分收集和掌握证据，使违法违纪案件的处理建立在尊重客观事实的基础上，确保案件质量。</a:t>
            </a:r>
            <a:endParaRPr lang="zh-CN" altLang="en-US" sz="1800" b="1" dirty="0">
              <a:solidFill>
                <a:srgbClr val="000000"/>
              </a:solidFill>
              <a:latin typeface="华文细黑" panose="02010600040101010101" pitchFamily="2" charset="-122"/>
              <a:ea typeface="华文细黑" panose="02010600040101010101" pitchFamily="2" charset="-122"/>
            </a:endParaRPr>
          </a:p>
          <a:p>
            <a:pPr algn="just">
              <a:lnSpc>
                <a:spcPct val="90000"/>
              </a:lnSpc>
            </a:pPr>
            <a:r>
              <a:rPr lang="zh-CN" altLang="en-US" sz="1800" b="1" dirty="0">
                <a:solidFill>
                  <a:srgbClr val="FF9900"/>
                </a:solidFill>
                <a:latin typeface="宋体" panose="02010600030101010101" pitchFamily="2" charset="-122"/>
              </a:rPr>
              <a:t>第三，</a:t>
            </a:r>
            <a:r>
              <a:rPr lang="en-US" altLang="zh-CN" sz="1800" b="1" dirty="0">
                <a:solidFill>
                  <a:srgbClr val="FF9900"/>
                </a:solidFill>
                <a:cs typeface="Times New Roman" panose="02020603050405020304" pitchFamily="18" charset="0"/>
              </a:rPr>
              <a:t>      </a:t>
            </a:r>
            <a:r>
              <a:rPr lang="zh-CN" altLang="en-US" sz="1800" b="1" dirty="0">
                <a:solidFill>
                  <a:srgbClr val="FF9900"/>
                </a:solidFill>
                <a:latin typeface="宋体" panose="02010600030101010101" pitchFamily="2" charset="-122"/>
              </a:rPr>
              <a:t>重调查研究。</a:t>
            </a:r>
            <a:endParaRPr lang="zh-CN" altLang="en-US" sz="1800" b="1" dirty="0">
              <a:solidFill>
                <a:srgbClr val="000000"/>
              </a:solidFill>
              <a:latin typeface="华文细黑" panose="02010600040101010101" pitchFamily="2" charset="-122"/>
              <a:ea typeface="华文细黑" panose="02010600040101010101" pitchFamily="2" charset="-122"/>
            </a:endParaRPr>
          </a:p>
          <a:p>
            <a:pPr algn="just">
              <a:lnSpc>
                <a:spcPct val="90000"/>
              </a:lnSpc>
            </a:pPr>
            <a:r>
              <a:rPr lang="en-US" altLang="zh-CN" sz="1800" b="1">
                <a:latin typeface="宋体" panose="02010600030101010101" pitchFamily="2" charset="-122"/>
              </a:rPr>
              <a:t>3.</a:t>
            </a:r>
            <a:r>
              <a:rPr lang="zh-CN" altLang="en-US" sz="1800" b="1" dirty="0">
                <a:latin typeface="宋体" panose="02010600030101010101" pitchFamily="2" charset="-122"/>
              </a:rPr>
              <a:t>在适用法律和行政纪律上人人平等的原则。坚持这一原则的要求是：</a:t>
            </a:r>
            <a:endParaRPr lang="zh-CN" altLang="en-US" sz="1800" b="1" dirty="0">
              <a:latin typeface="华文细黑" panose="02010600040101010101" pitchFamily="2" charset="-122"/>
              <a:ea typeface="华文细黑" panose="02010600040101010101" pitchFamily="2" charset="-122"/>
            </a:endParaRPr>
          </a:p>
          <a:p>
            <a:pPr algn="just">
              <a:lnSpc>
                <a:spcPct val="90000"/>
              </a:lnSpc>
            </a:pPr>
            <a:r>
              <a:rPr lang="zh-CN" altLang="en-US" sz="1800" b="1" dirty="0">
                <a:solidFill>
                  <a:srgbClr val="FF9900"/>
                </a:solidFill>
                <a:latin typeface="宋体" panose="02010600030101010101" pitchFamily="2" charset="-122"/>
              </a:rPr>
              <a:t>第一，</a:t>
            </a:r>
            <a:r>
              <a:rPr lang="en-US" altLang="zh-CN" sz="1800" b="1" dirty="0">
                <a:solidFill>
                  <a:srgbClr val="FF9900"/>
                </a:solidFill>
                <a:cs typeface="Times New Roman" panose="02020603050405020304" pitchFamily="18" charset="0"/>
              </a:rPr>
              <a:t>      </a:t>
            </a:r>
            <a:r>
              <a:rPr lang="zh-CN" altLang="en-US" sz="1800" b="1" dirty="0">
                <a:solidFill>
                  <a:srgbClr val="FF9900"/>
                </a:solidFill>
                <a:latin typeface="宋体" panose="02010600030101010101" pitchFamily="2" charset="-122"/>
              </a:rPr>
              <a:t>任何监督对象的合法权益都平等地受法律保护；</a:t>
            </a:r>
            <a:endParaRPr lang="zh-CN" altLang="en-US" sz="1800" b="1" dirty="0">
              <a:solidFill>
                <a:srgbClr val="000000"/>
              </a:solidFill>
              <a:latin typeface="华文细黑" panose="02010600040101010101" pitchFamily="2" charset="-122"/>
              <a:ea typeface="华文细黑" panose="02010600040101010101" pitchFamily="2" charset="-122"/>
            </a:endParaRPr>
          </a:p>
          <a:p>
            <a:pPr algn="just">
              <a:lnSpc>
                <a:spcPct val="90000"/>
              </a:lnSpc>
            </a:pPr>
            <a:r>
              <a:rPr lang="zh-CN" altLang="en-US" sz="1800" b="1" dirty="0">
                <a:solidFill>
                  <a:srgbClr val="FF9900"/>
                </a:solidFill>
                <a:latin typeface="宋体" panose="02010600030101010101" pitchFamily="2" charset="-122"/>
              </a:rPr>
              <a:t>第二，</a:t>
            </a:r>
            <a:r>
              <a:rPr lang="en-US" altLang="zh-CN" sz="1800" b="1" dirty="0">
                <a:solidFill>
                  <a:srgbClr val="FF9900"/>
                </a:solidFill>
                <a:cs typeface="Times New Roman" panose="02020603050405020304" pitchFamily="18" charset="0"/>
              </a:rPr>
              <a:t>      </a:t>
            </a:r>
            <a:r>
              <a:rPr lang="zh-CN" altLang="en-US" sz="1800" b="1" dirty="0">
                <a:solidFill>
                  <a:srgbClr val="FF9900"/>
                </a:solidFill>
                <a:latin typeface="宋体" panose="02010600030101010101" pitchFamily="2" charset="-122"/>
              </a:rPr>
              <a:t>任何监督对象都必须履行法定义务，遵守法律和行政纪律，不允许有超越法律和行政纪律的特权；</a:t>
            </a:r>
            <a:endParaRPr lang="zh-CN" altLang="en-US" sz="1800" b="1" dirty="0">
              <a:solidFill>
                <a:srgbClr val="000000"/>
              </a:solidFill>
              <a:latin typeface="华文细黑" panose="02010600040101010101" pitchFamily="2" charset="-122"/>
              <a:ea typeface="华文细黑" panose="02010600040101010101" pitchFamily="2" charset="-122"/>
            </a:endParaRPr>
          </a:p>
          <a:p>
            <a:pPr algn="just">
              <a:lnSpc>
                <a:spcPct val="90000"/>
              </a:lnSpc>
            </a:pPr>
            <a:r>
              <a:rPr lang="zh-CN" altLang="en-US" sz="1800" b="1" dirty="0">
                <a:solidFill>
                  <a:srgbClr val="FF9900"/>
                </a:solidFill>
                <a:latin typeface="宋体" panose="02010600030101010101" pitchFamily="2" charset="-122"/>
              </a:rPr>
              <a:t>第三，</a:t>
            </a:r>
            <a:r>
              <a:rPr lang="en-US" altLang="zh-CN" sz="1800" b="1" dirty="0">
                <a:solidFill>
                  <a:srgbClr val="FF9900"/>
                </a:solidFill>
                <a:cs typeface="Times New Roman" panose="02020603050405020304" pitchFamily="18" charset="0"/>
              </a:rPr>
              <a:t>   </a:t>
            </a:r>
            <a:r>
              <a:rPr lang="zh-CN" altLang="en-US" sz="1800" b="1" dirty="0">
                <a:solidFill>
                  <a:srgbClr val="FF9900"/>
                </a:solidFill>
                <a:latin typeface="宋体" panose="02010600030101010101" pitchFamily="2" charset="-122"/>
              </a:rPr>
              <a:t>一切违反法律和行政纪律的行为都必须受到追究。任何监督对象都不能例外。</a:t>
            </a:r>
            <a:endParaRPr lang="zh-CN" altLang="en-US" sz="1800" b="1" dirty="0">
              <a:solidFill>
                <a:srgbClr val="000000"/>
              </a:solidFill>
              <a:latin typeface="华文细黑" panose="02010600040101010101" pitchFamily="2" charset="-122"/>
              <a:ea typeface="华文细黑" panose="02010600040101010101" pitchFamily="2" charset="-122"/>
            </a:endParaRPr>
          </a:p>
          <a:p>
            <a:pPr algn="just">
              <a:lnSpc>
                <a:spcPct val="90000"/>
              </a:lnSpc>
            </a:pPr>
            <a:r>
              <a:rPr lang="en-US" altLang="zh-CN" sz="1800" b="1">
                <a:latin typeface="宋体" panose="02010600030101010101" pitchFamily="2" charset="-122"/>
              </a:rPr>
              <a:t>4.</a:t>
            </a:r>
            <a:r>
              <a:rPr lang="zh-CN" altLang="en-US" sz="1800" b="1" dirty="0">
                <a:latin typeface="宋体" panose="02010600030101010101" pitchFamily="2" charset="-122"/>
              </a:rPr>
              <a:t>教育与惩处相结合的原则</a:t>
            </a:r>
            <a:endParaRPr lang="zh-CN" altLang="en-US" sz="1800" b="1" dirty="0">
              <a:latin typeface="华文细黑" panose="02010600040101010101" pitchFamily="2" charset="-122"/>
              <a:ea typeface="华文细黑" panose="02010600040101010101" pitchFamily="2" charset="-122"/>
            </a:endParaRPr>
          </a:p>
          <a:p>
            <a:pPr algn="just">
              <a:lnSpc>
                <a:spcPct val="90000"/>
              </a:lnSpc>
            </a:pPr>
            <a:r>
              <a:rPr lang="en-US" altLang="zh-CN" sz="1800" b="1">
                <a:latin typeface="宋体" panose="02010600030101010101" pitchFamily="2" charset="-122"/>
              </a:rPr>
              <a:t>5.</a:t>
            </a:r>
            <a:r>
              <a:rPr lang="zh-CN" altLang="en-US" sz="1800" b="1" dirty="0">
                <a:latin typeface="宋体" panose="02010600030101010101" pitchFamily="2" charset="-122"/>
              </a:rPr>
              <a:t>监督检查与改进工作相结合的原则</a:t>
            </a:r>
            <a:endParaRPr lang="zh-CN" altLang="en-US" sz="1800" b="1" dirty="0">
              <a:latin typeface="华文细黑" panose="02010600040101010101" pitchFamily="2" charset="-122"/>
              <a:ea typeface="华文细黑" panose="02010600040101010101" pitchFamily="2" charset="-122"/>
            </a:endParaRPr>
          </a:p>
          <a:p>
            <a:pPr lvl="0">
              <a:lnSpc>
                <a:spcPct val="90000"/>
              </a:lnSpc>
            </a:pPr>
            <a:r>
              <a:rPr lang="en-US" altLang="zh-CN" sz="1800" b="1">
                <a:latin typeface="宋体" panose="02010600030101010101" pitchFamily="2" charset="-122"/>
              </a:rPr>
              <a:t>6.</a:t>
            </a:r>
            <a:r>
              <a:rPr lang="zh-CN" altLang="en-US" sz="1800" b="1" dirty="0">
                <a:latin typeface="宋体" panose="02010600030101010101" pitchFamily="2" charset="-122"/>
              </a:rPr>
              <a:t>监督工作依靠群众的原则</a:t>
            </a:r>
            <a:r>
              <a:rPr lang="zh-CN" altLang="en-US" sz="1800" dirty="0"/>
              <a:t> </a:t>
            </a:r>
            <a:endParaRPr lang="zh-CN" altLang="en-US" sz="1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1667" name="文本占位符 241666"/>
          <p:cNvSpPr>
            <a:spLocks noGrp="1"/>
          </p:cNvSpPr>
          <p:nvPr>
            <p:ph type="body" idx="1"/>
          </p:nvPr>
        </p:nvSpPr>
        <p:spPr>
          <a:xfrm>
            <a:off x="2209800" y="381000"/>
            <a:ext cx="7772400" cy="6019800"/>
          </a:xfrm>
        </p:spPr>
        <p:txBody>
          <a:bodyPr/>
          <a:p>
            <a:pPr algn="just">
              <a:lnSpc>
                <a:spcPct val="90000"/>
              </a:lnSpc>
            </a:pPr>
            <a:r>
              <a:rPr lang="zh-CN" altLang="en-US" b="1" dirty="0">
                <a:latin typeface="宋体" panose="02010600030101010101" pitchFamily="2" charset="-122"/>
              </a:rPr>
              <a:t>（二）</a:t>
            </a:r>
            <a:r>
              <a:rPr lang="en-US" altLang="zh-CN" b="1" dirty="0">
                <a:cs typeface="Times New Roman" panose="02020603050405020304" pitchFamily="18" charset="0"/>
              </a:rPr>
              <a:t>      </a:t>
            </a:r>
            <a:r>
              <a:rPr lang="zh-CN" altLang="en-US" b="1" dirty="0">
                <a:latin typeface="宋体" panose="02010600030101010101" pitchFamily="2" charset="-122"/>
              </a:rPr>
              <a:t>行政监督的作用</a:t>
            </a:r>
            <a:endParaRPr lang="zh-CN" altLang="en-US" b="1" dirty="0">
              <a:latin typeface="华文细黑" panose="02010600040101010101" pitchFamily="2" charset="-122"/>
              <a:ea typeface="华文细黑" panose="02010600040101010101" pitchFamily="2" charset="-122"/>
            </a:endParaRPr>
          </a:p>
          <a:p>
            <a:pPr algn="just">
              <a:lnSpc>
                <a:spcPct val="90000"/>
              </a:lnSpc>
            </a:pPr>
            <a:r>
              <a:rPr lang="zh-CN" altLang="en-US" b="1" dirty="0">
                <a:solidFill>
                  <a:srgbClr val="FF9900"/>
                </a:solidFill>
                <a:latin typeface="宋体" panose="02010600030101010101" pitchFamily="2" charset="-122"/>
              </a:rPr>
              <a:t>第一，</a:t>
            </a:r>
            <a:r>
              <a:rPr lang="en-US" altLang="zh-CN" b="1" dirty="0">
                <a:solidFill>
                  <a:srgbClr val="FF9900"/>
                </a:solidFill>
                <a:cs typeface="Times New Roman" panose="02020603050405020304" pitchFamily="18" charset="0"/>
              </a:rPr>
              <a:t>      </a:t>
            </a:r>
            <a:r>
              <a:rPr lang="zh-CN" altLang="en-US" b="1" dirty="0">
                <a:solidFill>
                  <a:srgbClr val="FF9900"/>
                </a:solidFill>
                <a:latin typeface="宋体" panose="02010600030101010101" pitchFamily="2" charset="-122"/>
              </a:rPr>
              <a:t>行政监督能有效地强化和改善公共行政，提高行政效能，促进行政机关廉政建设。</a:t>
            </a:r>
            <a:endParaRPr lang="zh-CN" altLang="en-US" b="1" dirty="0">
              <a:solidFill>
                <a:srgbClr val="000000"/>
              </a:solidFill>
              <a:latin typeface="华文细黑" panose="02010600040101010101" pitchFamily="2" charset="-122"/>
              <a:ea typeface="华文细黑" panose="02010600040101010101" pitchFamily="2" charset="-122"/>
            </a:endParaRPr>
          </a:p>
          <a:p>
            <a:pPr algn="just">
              <a:lnSpc>
                <a:spcPct val="90000"/>
              </a:lnSpc>
            </a:pPr>
            <a:r>
              <a:rPr lang="zh-CN" altLang="en-US" b="1" dirty="0">
                <a:solidFill>
                  <a:srgbClr val="FF9900"/>
                </a:solidFill>
                <a:latin typeface="宋体" panose="02010600030101010101" pitchFamily="2" charset="-122"/>
              </a:rPr>
              <a:t>第二，</a:t>
            </a:r>
            <a:r>
              <a:rPr lang="en-US" altLang="zh-CN" b="1" dirty="0">
                <a:solidFill>
                  <a:srgbClr val="FF9900"/>
                </a:solidFill>
                <a:cs typeface="Times New Roman" panose="02020603050405020304" pitchFamily="18" charset="0"/>
              </a:rPr>
              <a:t>      </a:t>
            </a:r>
            <a:r>
              <a:rPr lang="zh-CN" altLang="en-US" b="1" dirty="0">
                <a:solidFill>
                  <a:srgbClr val="FF9900"/>
                </a:solidFill>
                <a:latin typeface="宋体" panose="02010600030101010101" pitchFamily="2" charset="-122"/>
              </a:rPr>
              <a:t>行政监督是健全社会主义法治，进一步保障公民、法人和其他组织合法权益的有效制度。</a:t>
            </a:r>
            <a:endParaRPr lang="zh-CN" altLang="en-US" b="1" dirty="0">
              <a:solidFill>
                <a:srgbClr val="000000"/>
              </a:solidFill>
              <a:latin typeface="华文细黑" panose="02010600040101010101" pitchFamily="2" charset="-122"/>
              <a:ea typeface="华文细黑" panose="02010600040101010101" pitchFamily="2" charset="-122"/>
            </a:endParaRPr>
          </a:p>
          <a:p>
            <a:pPr algn="just">
              <a:lnSpc>
                <a:spcPct val="90000"/>
              </a:lnSpc>
            </a:pPr>
            <a:r>
              <a:rPr lang="zh-CN" altLang="en-US" b="1" dirty="0">
                <a:solidFill>
                  <a:srgbClr val="FF9900"/>
                </a:solidFill>
                <a:latin typeface="宋体" panose="02010600030101010101" pitchFamily="2" charset="-122"/>
              </a:rPr>
              <a:t>第三，</a:t>
            </a:r>
            <a:r>
              <a:rPr lang="en-US" altLang="zh-CN" b="1" dirty="0">
                <a:solidFill>
                  <a:srgbClr val="FF9900"/>
                </a:solidFill>
                <a:cs typeface="Times New Roman" panose="02020603050405020304" pitchFamily="18" charset="0"/>
              </a:rPr>
              <a:t>   </a:t>
            </a:r>
            <a:r>
              <a:rPr lang="zh-CN" altLang="en-US" b="1" dirty="0">
                <a:solidFill>
                  <a:srgbClr val="FF9900"/>
                </a:solidFill>
                <a:latin typeface="宋体" panose="02010600030101010101" pitchFamily="2" charset="-122"/>
              </a:rPr>
              <a:t>行政监督是改革开放和经济建设顺利发展的重要保障。保障改革开放、保障社会主义经济建设和重要先决条件是要有一个稳定的政治局面和良好的外部环境。</a:t>
            </a:r>
            <a:endParaRPr lang="zh-CN" altLang="en-US" b="1" dirty="0">
              <a:solidFill>
                <a:srgbClr val="000000"/>
              </a:solidFill>
              <a:latin typeface="华文细黑" panose="02010600040101010101" pitchFamily="2" charset="-122"/>
              <a:ea typeface="华文细黑" panose="02010600040101010101" pitchFamily="2" charset="-122"/>
            </a:endParaRPr>
          </a:p>
          <a:p>
            <a:pPr lvl="0">
              <a:lnSpc>
                <a:spcPct val="90000"/>
              </a:lnSpc>
            </a:pP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2691" name="文本占位符 242690"/>
          <p:cNvSpPr>
            <a:spLocks noGrp="1"/>
          </p:cNvSpPr>
          <p:nvPr>
            <p:ph type="body" idx="1"/>
          </p:nvPr>
        </p:nvSpPr>
        <p:spPr>
          <a:xfrm>
            <a:off x="2209800" y="457200"/>
            <a:ext cx="7772400" cy="5943600"/>
          </a:xfrm>
        </p:spPr>
        <p:txBody>
          <a:bodyPr>
            <a:normAutofit fontScale="90000" lnSpcReduction="20000"/>
          </a:bodyPr>
          <a:p>
            <a:pPr algn="just"/>
            <a:r>
              <a:rPr lang="zh-CN" altLang="en-US" sz="2000" b="1" dirty="0">
                <a:latin typeface="宋体" panose="02010600030101010101" pitchFamily="2" charset="-122"/>
              </a:rPr>
              <a:t>三、</a:t>
            </a:r>
            <a:r>
              <a:rPr lang="en-US" altLang="zh-CN" sz="2000" b="1" dirty="0">
                <a:cs typeface="Times New Roman" panose="02020603050405020304" pitchFamily="18" charset="0"/>
              </a:rPr>
              <a:t>         </a:t>
            </a:r>
            <a:r>
              <a:rPr lang="zh-CN" altLang="en-US" sz="2000" b="1" dirty="0">
                <a:latin typeface="宋体" panose="02010600030101010101" pitchFamily="2" charset="-122"/>
              </a:rPr>
              <a:t>行政监督的类型</a:t>
            </a:r>
            <a:endParaRPr lang="zh-CN" altLang="en-US" sz="2000" b="1" dirty="0">
              <a:latin typeface="华文细黑" panose="02010600040101010101" pitchFamily="2" charset="-122"/>
              <a:ea typeface="华文细黑" panose="02010600040101010101" pitchFamily="2" charset="-122"/>
            </a:endParaRPr>
          </a:p>
          <a:p>
            <a:pPr algn="just"/>
            <a:r>
              <a:rPr lang="zh-CN" altLang="en-US" sz="2000" b="1" dirty="0">
                <a:latin typeface="宋体" panose="02010600030101010101" pitchFamily="2" charset="-122"/>
              </a:rPr>
              <a:t>（一）</a:t>
            </a:r>
            <a:r>
              <a:rPr lang="en-US" altLang="zh-CN" sz="2000" b="1" dirty="0">
                <a:cs typeface="Times New Roman" panose="02020603050405020304" pitchFamily="18" charset="0"/>
              </a:rPr>
              <a:t>      </a:t>
            </a:r>
            <a:r>
              <a:rPr lang="zh-CN" altLang="en-US" sz="2000" b="1" dirty="0">
                <a:latin typeface="宋体" panose="02010600030101010101" pitchFamily="2" charset="-122"/>
              </a:rPr>
              <a:t>依监督的主体</a:t>
            </a:r>
            <a:endParaRPr lang="zh-CN" altLang="en-US" sz="2000" b="1" dirty="0">
              <a:latin typeface="华文细黑" panose="02010600040101010101" pitchFamily="2" charset="-122"/>
              <a:ea typeface="华文细黑" panose="02010600040101010101" pitchFamily="2" charset="-122"/>
            </a:endParaRPr>
          </a:p>
          <a:p>
            <a:pPr algn="just"/>
            <a:r>
              <a:rPr lang="zh-CN" altLang="en-US" sz="2000" b="1" dirty="0">
                <a:latin typeface="宋体" panose="02010600030101010101" pitchFamily="2" charset="-122"/>
              </a:rPr>
              <a:t>第一，</a:t>
            </a:r>
            <a:r>
              <a:rPr lang="en-US" altLang="zh-CN" sz="2000" b="1" dirty="0">
                <a:cs typeface="Times New Roman" panose="02020603050405020304" pitchFamily="18" charset="0"/>
              </a:rPr>
              <a:t> </a:t>
            </a:r>
            <a:r>
              <a:rPr lang="en-US" altLang="zh-CN" sz="2000" b="1" dirty="0">
                <a:solidFill>
                  <a:srgbClr val="000000"/>
                </a:solidFill>
                <a:cs typeface="Times New Roman" panose="02020603050405020304" pitchFamily="18" charset="0"/>
              </a:rPr>
              <a:t>     </a:t>
            </a:r>
            <a:r>
              <a:rPr lang="zh-CN" altLang="en-US" sz="2000" b="1" dirty="0">
                <a:solidFill>
                  <a:srgbClr val="FF9900"/>
                </a:solidFill>
                <a:latin typeface="宋体" panose="02010600030101010101" pitchFamily="2" charset="-122"/>
              </a:rPr>
              <a:t>执政党的监督。执政党对公共行政活动具有广泛的监督权力。即包括中国共产党对行政机关及公务员遵守和执行党的</a:t>
            </a:r>
            <a:r>
              <a:rPr lang="zh-CN" altLang="en-US" sz="2000" b="1" dirty="0">
                <a:latin typeface="宋体" panose="02010600030101010101" pitchFamily="2" charset="-122"/>
              </a:rPr>
              <a:t>纲领、原则、方针、路线的情况的监督；也包括通过执政党网络般的组织系统，发挥党组织的骨干核心力量及其党员的模范带头作用实施对参政党派的间接监督两部分。</a:t>
            </a:r>
            <a:endParaRPr lang="zh-CN" altLang="en-US" sz="2000" b="1" dirty="0">
              <a:latin typeface="华文细黑" panose="02010600040101010101" pitchFamily="2" charset="-122"/>
              <a:ea typeface="华文细黑" panose="02010600040101010101" pitchFamily="2" charset="-122"/>
            </a:endParaRPr>
          </a:p>
          <a:p>
            <a:pPr algn="just"/>
            <a:r>
              <a:rPr lang="zh-CN" altLang="en-US" sz="2000" b="1" dirty="0">
                <a:latin typeface="宋体" panose="02010600030101010101" pitchFamily="2" charset="-122"/>
              </a:rPr>
              <a:t>第二，</a:t>
            </a:r>
            <a:r>
              <a:rPr lang="en-US" altLang="zh-CN" sz="2000" b="1" dirty="0">
                <a:solidFill>
                  <a:srgbClr val="000000"/>
                </a:solidFill>
                <a:cs typeface="Times New Roman" panose="02020603050405020304" pitchFamily="18" charset="0"/>
              </a:rPr>
              <a:t>      </a:t>
            </a:r>
            <a:r>
              <a:rPr lang="zh-CN" altLang="en-US" sz="2000" b="1" dirty="0">
                <a:solidFill>
                  <a:srgbClr val="FF9900"/>
                </a:solidFill>
                <a:latin typeface="宋体" panose="02010600030101010101" pitchFamily="2" charset="-122"/>
              </a:rPr>
              <a:t>权力机关的监督</a:t>
            </a:r>
            <a:r>
              <a:rPr lang="zh-CN" altLang="en-US" sz="2000" b="1" dirty="0">
                <a:solidFill>
                  <a:srgbClr val="000000"/>
                </a:solidFill>
                <a:latin typeface="宋体" panose="02010600030101010101" pitchFamily="2" charset="-122"/>
              </a:rPr>
              <a:t>。</a:t>
            </a:r>
            <a:r>
              <a:rPr lang="zh-CN" altLang="en-US" sz="2000" b="1" dirty="0">
                <a:latin typeface="宋体" panose="02010600030101010101" pitchFamily="2" charset="-122"/>
              </a:rPr>
              <a:t>权力机关的监督，是指各级人民代表大会及其常委会对行政机关和行政工作人员的行政行为实施的监督。</a:t>
            </a:r>
            <a:endParaRPr lang="zh-CN" altLang="en-US" sz="2000" b="1" dirty="0">
              <a:latin typeface="华文细黑" panose="02010600040101010101" pitchFamily="2" charset="-122"/>
              <a:ea typeface="华文细黑" panose="02010600040101010101" pitchFamily="2" charset="-122"/>
            </a:endParaRPr>
          </a:p>
          <a:p>
            <a:pPr algn="just"/>
            <a:r>
              <a:rPr lang="zh-CN" altLang="en-US" sz="2000" b="1" dirty="0">
                <a:latin typeface="宋体" panose="02010600030101010101" pitchFamily="2" charset="-122"/>
              </a:rPr>
              <a:t>第三，</a:t>
            </a:r>
            <a:r>
              <a:rPr lang="en-US" altLang="zh-CN" sz="2000" b="1" dirty="0">
                <a:cs typeface="Times New Roman" panose="02020603050405020304" pitchFamily="18" charset="0"/>
              </a:rPr>
              <a:t> </a:t>
            </a:r>
            <a:r>
              <a:rPr lang="en-US" altLang="zh-CN" sz="2000" b="1" dirty="0">
                <a:solidFill>
                  <a:srgbClr val="000000"/>
                </a:solidFill>
                <a:cs typeface="Times New Roman" panose="02020603050405020304" pitchFamily="18" charset="0"/>
              </a:rPr>
              <a:t>     </a:t>
            </a:r>
            <a:r>
              <a:rPr lang="zh-CN" altLang="en-US" sz="2000" b="1" dirty="0">
                <a:solidFill>
                  <a:srgbClr val="FF9900"/>
                </a:solidFill>
                <a:latin typeface="宋体" panose="02010600030101010101" pitchFamily="2" charset="-122"/>
              </a:rPr>
              <a:t>行政机关的监督</a:t>
            </a:r>
            <a:r>
              <a:rPr lang="zh-CN" altLang="en-US" sz="2000" b="1" dirty="0">
                <a:solidFill>
                  <a:srgbClr val="000000"/>
                </a:solidFill>
                <a:latin typeface="宋体" panose="02010600030101010101" pitchFamily="2" charset="-122"/>
              </a:rPr>
              <a:t>。</a:t>
            </a:r>
            <a:r>
              <a:rPr lang="zh-CN" altLang="en-US" sz="2000" b="1" dirty="0">
                <a:latin typeface="宋体" panose="02010600030101010101" pitchFamily="2" charset="-122"/>
              </a:rPr>
              <a:t>在公共行政过程中，上级行政机关对下级的监督，行政机关专门监督机关对行政机关及其公务员的监督，行政机关对行政相对人的监督等。</a:t>
            </a:r>
            <a:endParaRPr lang="zh-CN" altLang="en-US" sz="2000" b="1" dirty="0">
              <a:latin typeface="华文细黑" panose="02010600040101010101" pitchFamily="2" charset="-122"/>
              <a:ea typeface="华文细黑" panose="02010600040101010101" pitchFamily="2" charset="-122"/>
            </a:endParaRPr>
          </a:p>
          <a:p>
            <a:pPr algn="just"/>
            <a:r>
              <a:rPr lang="zh-CN" altLang="en-US" sz="2000" b="1" dirty="0">
                <a:latin typeface="宋体" panose="02010600030101010101" pitchFamily="2" charset="-122"/>
              </a:rPr>
              <a:t>第四，</a:t>
            </a:r>
            <a:r>
              <a:rPr lang="en-US" altLang="zh-CN" sz="2000" b="1" dirty="0">
                <a:solidFill>
                  <a:srgbClr val="000000"/>
                </a:solidFill>
                <a:cs typeface="Times New Roman" panose="02020603050405020304" pitchFamily="18" charset="0"/>
              </a:rPr>
              <a:t>      </a:t>
            </a:r>
            <a:r>
              <a:rPr lang="zh-CN" altLang="en-US" sz="2000" b="1" dirty="0">
                <a:solidFill>
                  <a:srgbClr val="FF9900"/>
                </a:solidFill>
                <a:latin typeface="宋体" panose="02010600030101010101" pitchFamily="2" charset="-122"/>
              </a:rPr>
              <a:t>司法机关的监督</a:t>
            </a:r>
            <a:r>
              <a:rPr lang="zh-CN" altLang="en-US" sz="2000" b="1" dirty="0">
                <a:latin typeface="宋体" panose="02010600030101010101" pitchFamily="2" charset="-122"/>
              </a:rPr>
              <a:t>。司法机关实施的监督是指审判机关的监督和检察机关的监督。</a:t>
            </a:r>
            <a:endParaRPr lang="zh-CN" altLang="en-US" sz="2000" b="1" dirty="0">
              <a:latin typeface="华文细黑" panose="02010600040101010101" pitchFamily="2" charset="-122"/>
              <a:ea typeface="华文细黑" panose="02010600040101010101" pitchFamily="2" charset="-122"/>
            </a:endParaRPr>
          </a:p>
          <a:p>
            <a:pPr algn="just"/>
            <a:r>
              <a:rPr lang="zh-CN" altLang="en-US" sz="2000" b="1" dirty="0">
                <a:latin typeface="宋体" panose="02010600030101010101" pitchFamily="2" charset="-122"/>
              </a:rPr>
              <a:t>第五，</a:t>
            </a:r>
            <a:r>
              <a:rPr lang="en-US" altLang="zh-CN" sz="2000" b="1" dirty="0">
                <a:solidFill>
                  <a:srgbClr val="000000"/>
                </a:solidFill>
                <a:cs typeface="Times New Roman" panose="02020603050405020304" pitchFamily="18" charset="0"/>
              </a:rPr>
              <a:t>      </a:t>
            </a:r>
            <a:r>
              <a:rPr lang="zh-CN" altLang="en-US" sz="2000" b="1" dirty="0">
                <a:solidFill>
                  <a:srgbClr val="FF9900"/>
                </a:solidFill>
                <a:latin typeface="宋体" panose="02010600030101010101" pitchFamily="2" charset="-122"/>
              </a:rPr>
              <a:t>社会监督。</a:t>
            </a:r>
            <a:r>
              <a:rPr lang="zh-CN" altLang="en-US" sz="2000" b="1" dirty="0">
                <a:latin typeface="宋体" panose="02010600030101010101" pitchFamily="2" charset="-122"/>
              </a:rPr>
              <a:t>社会监督是指参政党派和非国家机关对行政行为的监督。</a:t>
            </a:r>
            <a:endParaRPr lang="zh-CN" altLang="en-US" sz="2000" b="1" dirty="0">
              <a:latin typeface="华文细黑" panose="02010600040101010101" pitchFamily="2" charset="-122"/>
              <a:ea typeface="华文细黑" panose="02010600040101010101" pitchFamily="2" charset="-122"/>
            </a:endParaRPr>
          </a:p>
          <a:p>
            <a:endParaRPr lang="zh-CN" altLang="en-US" sz="2000" b="1"/>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3715" name="文本占位符 243714"/>
          <p:cNvSpPr>
            <a:spLocks noGrp="1"/>
          </p:cNvSpPr>
          <p:nvPr>
            <p:ph type="body" idx="1"/>
          </p:nvPr>
        </p:nvSpPr>
        <p:spPr>
          <a:xfrm>
            <a:off x="2209800" y="304800"/>
            <a:ext cx="7772400" cy="5791200"/>
          </a:xfrm>
        </p:spPr>
        <p:txBody>
          <a:bodyPr/>
          <a:p>
            <a:pPr algn="just"/>
            <a:r>
              <a:rPr lang="zh-CN" altLang="en-US" b="1" dirty="0">
                <a:latin typeface="宋体" panose="02010600030101010101" pitchFamily="2" charset="-122"/>
              </a:rPr>
              <a:t>（二）</a:t>
            </a:r>
            <a:r>
              <a:rPr lang="en-US" altLang="zh-CN" b="1" dirty="0">
                <a:cs typeface="Times New Roman" panose="02020603050405020304" pitchFamily="18" charset="0"/>
              </a:rPr>
              <a:t>   </a:t>
            </a:r>
            <a:r>
              <a:rPr lang="zh-CN" altLang="en-US" b="1" dirty="0">
                <a:latin typeface="宋体" panose="02010600030101010101" pitchFamily="2" charset="-122"/>
              </a:rPr>
              <a:t>依监督的过程</a:t>
            </a:r>
            <a:endParaRPr lang="zh-CN" altLang="en-US" b="1" dirty="0">
              <a:latin typeface="华文细黑" panose="02010600040101010101" pitchFamily="2" charset="-122"/>
              <a:ea typeface="华文细黑" panose="02010600040101010101" pitchFamily="2" charset="-122"/>
            </a:endParaRPr>
          </a:p>
          <a:p>
            <a:pPr algn="just"/>
            <a:r>
              <a:rPr lang="zh-CN" altLang="en-US" b="1" dirty="0">
                <a:latin typeface="宋体" panose="02010600030101010101" pitchFamily="2" charset="-122"/>
              </a:rPr>
              <a:t>依照公共行政管理的过程，可以分为事前监督、事中监督和事后监督。</a:t>
            </a:r>
            <a:endParaRPr lang="zh-CN" altLang="en-US" b="1" dirty="0">
              <a:latin typeface="华文细黑" panose="02010600040101010101" pitchFamily="2" charset="-122"/>
              <a:ea typeface="华文细黑" panose="02010600040101010101" pitchFamily="2" charset="-122"/>
            </a:endParaRPr>
          </a:p>
          <a:p>
            <a:pPr algn="just"/>
            <a:r>
              <a:rPr lang="en-US" altLang="zh-CN" b="1">
                <a:latin typeface="宋体" panose="02010600030101010101" pitchFamily="2" charset="-122"/>
              </a:rPr>
              <a:t>1.</a:t>
            </a:r>
            <a:r>
              <a:rPr lang="zh-CN" altLang="en-US" b="1" dirty="0">
                <a:latin typeface="宋体" panose="02010600030101010101" pitchFamily="2" charset="-122"/>
              </a:rPr>
              <a:t>事前监督</a:t>
            </a:r>
            <a:endParaRPr lang="zh-CN" altLang="en-US" b="1" dirty="0">
              <a:latin typeface="华文细黑" panose="02010600040101010101" pitchFamily="2" charset="-122"/>
              <a:ea typeface="华文细黑" panose="02010600040101010101" pitchFamily="2" charset="-122"/>
            </a:endParaRPr>
          </a:p>
          <a:p>
            <a:pPr algn="just"/>
            <a:r>
              <a:rPr lang="en-US" altLang="zh-CN" b="1">
                <a:latin typeface="宋体" panose="02010600030101010101" pitchFamily="2" charset="-122"/>
              </a:rPr>
              <a:t>2.</a:t>
            </a:r>
            <a:r>
              <a:rPr lang="zh-CN" altLang="en-US" b="1" dirty="0">
                <a:latin typeface="宋体" panose="02010600030101010101" pitchFamily="2" charset="-122"/>
              </a:rPr>
              <a:t>事中监督</a:t>
            </a:r>
            <a:endParaRPr lang="zh-CN" altLang="en-US" b="1" dirty="0">
              <a:latin typeface="华文细黑" panose="02010600040101010101" pitchFamily="2" charset="-122"/>
              <a:ea typeface="华文细黑" panose="02010600040101010101" pitchFamily="2" charset="-122"/>
            </a:endParaRPr>
          </a:p>
          <a:p>
            <a:pPr algn="just"/>
            <a:r>
              <a:rPr lang="en-US" altLang="zh-CN" b="1">
                <a:latin typeface="宋体" panose="02010600030101010101" pitchFamily="2" charset="-122"/>
              </a:rPr>
              <a:t>3.</a:t>
            </a:r>
            <a:r>
              <a:rPr lang="zh-CN" altLang="en-US" b="1" dirty="0">
                <a:latin typeface="宋体" panose="02010600030101010101" pitchFamily="2" charset="-122"/>
              </a:rPr>
              <a:t>事后监督</a:t>
            </a:r>
            <a:endParaRPr lang="zh-CN" altLang="en-US" b="1" dirty="0">
              <a:latin typeface="华文细黑" panose="02010600040101010101" pitchFamily="2" charset="-122"/>
              <a:ea typeface="华文细黑" panose="02010600040101010101" pitchFamily="2" charset="-122"/>
            </a:endParaRPr>
          </a:p>
          <a:p>
            <a:pPr lvl="0"/>
            <a:endParaRPr lang="zh-CN" altLang="en-US" b="1"/>
          </a:p>
        </p:txBody>
      </p:sp>
    </p:spTree>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oaring">
  <a:themeElements>
    <a:clrScheme name="">
      <a:dk1>
        <a:srgbClr val="FFFFFF"/>
      </a:dk1>
      <a:lt1>
        <a:srgbClr val="0000FF"/>
      </a:lt1>
      <a:dk2>
        <a:srgbClr val="FFCC66"/>
      </a:dk2>
      <a:lt2>
        <a:srgbClr val="000000"/>
      </a:lt2>
      <a:accent1>
        <a:srgbClr val="00FFFF"/>
      </a:accent1>
      <a:accent2>
        <a:srgbClr val="3366FF"/>
      </a:accent2>
      <a:accent3>
        <a:srgbClr val="AAAAFF"/>
      </a:accent3>
      <a:accent4>
        <a:srgbClr val="DCDCDC"/>
      </a:accent4>
      <a:accent5>
        <a:srgbClr val="AAFFFF"/>
      </a:accent5>
      <a:accent6>
        <a:srgbClr val="2D5BE5"/>
      </a:accent6>
      <a:hlink>
        <a:srgbClr val="FF0033"/>
      </a:hlink>
      <a:folHlink>
        <a:srgbClr val="FFFF00"/>
      </a:folHlink>
    </a:clrScheme>
    <a:fontScheme name="">
      <a:majorFont>
        <a:latin typeface="Arial"/>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0000FF"/>
        </a:lt1>
        <a:dk2>
          <a:srgbClr val="FFCC66"/>
        </a:dk2>
        <a:lt2>
          <a:srgbClr val="000000"/>
        </a:lt2>
        <a:accent1>
          <a:srgbClr val="00FFFF"/>
        </a:accent1>
        <a:accent2>
          <a:srgbClr val="3366FF"/>
        </a:accent2>
        <a:accent3>
          <a:srgbClr val="AAAAFF"/>
        </a:accent3>
        <a:accent4>
          <a:srgbClr val="DCDCDC"/>
        </a:accent4>
        <a:accent5>
          <a:srgbClr val="AAFFFF"/>
        </a:accent5>
        <a:accent6>
          <a:srgbClr val="2D5BE5"/>
        </a:accent6>
        <a:hlink>
          <a:srgbClr val="FF0033"/>
        </a:hlink>
        <a:folHlink>
          <a:srgbClr val="FFFF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9CAFF"/>
        </a:accent5>
        <a:accent6>
          <a:srgbClr val="5BB7E5"/>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1E1E1"/>
        </a:accent5>
        <a:accent6>
          <a:srgbClr val="D2D2D2"/>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
        <a:dk1>
          <a:srgbClr val="FFFFFF"/>
        </a:dk1>
        <a:lt1>
          <a:srgbClr val="008080"/>
        </a:lt1>
        <a:dk2>
          <a:srgbClr val="FFCC66"/>
        </a:dk2>
        <a:lt2>
          <a:srgbClr val="000000"/>
        </a:lt2>
        <a:accent1>
          <a:srgbClr val="0099CC"/>
        </a:accent1>
        <a:accent2>
          <a:srgbClr val="009999"/>
        </a:accent2>
        <a:accent3>
          <a:srgbClr val="AAC1C1"/>
        </a:accent3>
        <a:accent4>
          <a:srgbClr val="DCDCDC"/>
        </a:accent4>
        <a:accent5>
          <a:srgbClr val="AACAE2"/>
        </a:accent5>
        <a:accent6>
          <a:srgbClr val="008989"/>
        </a:accent6>
        <a:hlink>
          <a:srgbClr val="6600CC"/>
        </a:hlink>
        <a:folHlink>
          <a:srgbClr val="FFFF00"/>
        </a:folHlink>
      </a:clrScheme>
      <a:clrMap bg1="lt1" tx1="dk1" bg2="lt2" tx2="dk2" accent1="accent1" accent2="accent2" accent3="accent3" accent4="accent4" accent5="accent5" accent6="accent6" hlink="hlink" folHlink="folHlink"/>
    </a:extraClrScheme>
    <a:extraClrScheme>
      <a:clrScheme name="">
        <a:dk1>
          <a:srgbClr val="FFFFFF"/>
        </a:dk1>
        <a:lt1>
          <a:srgbClr val="993300"/>
        </a:lt1>
        <a:dk2>
          <a:srgbClr val="FFCC66"/>
        </a:dk2>
        <a:lt2>
          <a:srgbClr val="000000"/>
        </a:lt2>
        <a:accent1>
          <a:srgbClr val="FF6633"/>
        </a:accent1>
        <a:accent2>
          <a:srgbClr val="CC6600"/>
        </a:accent2>
        <a:accent3>
          <a:srgbClr val="CAADAA"/>
        </a:accent3>
        <a:accent4>
          <a:srgbClr val="DCDCDC"/>
        </a:accent4>
        <a:accent5>
          <a:srgbClr val="FFB9AD"/>
        </a:accent5>
        <a:accent6>
          <a:srgbClr val="B75B00"/>
        </a:accent6>
        <a:hlink>
          <a:srgbClr val="CC0000"/>
        </a:hlink>
        <a:folHlink>
          <a:srgbClr val="FFFF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1610</Words>
  <Application>WPS 演示</Application>
  <PresentationFormat>宽屏</PresentationFormat>
  <Paragraphs>59</Paragraphs>
  <Slides>7</Slides>
  <Notes>4</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7</vt:i4>
      </vt:variant>
    </vt:vector>
  </HeadingPairs>
  <TitlesOfParts>
    <vt:vector size="18" baseType="lpstr">
      <vt:lpstr>Arial</vt:lpstr>
      <vt:lpstr>宋体</vt:lpstr>
      <vt:lpstr>Wingdings</vt:lpstr>
      <vt:lpstr>微软雅黑</vt:lpstr>
      <vt:lpstr>Wingdings</vt:lpstr>
      <vt:lpstr>Times New Roman</vt:lpstr>
      <vt:lpstr>华文细黑</vt:lpstr>
      <vt:lpstr>Arial Unicode MS</vt:lpstr>
      <vt:lpstr>Calibri</vt:lpstr>
      <vt:lpstr>Office 主题​​</vt:lpstr>
      <vt:lpstr>Soaring</vt:lpstr>
      <vt:lpstr>   公共行政学之 行政监督</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明</cp:lastModifiedBy>
  <cp:revision>175</cp:revision>
  <dcterms:created xsi:type="dcterms:W3CDTF">2019-06-19T02:08:00Z</dcterms:created>
  <dcterms:modified xsi:type="dcterms:W3CDTF">2019-03-05T14:08:47Z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2052-11.1.0.10463</vt:lpwstr>
  </property>
  <property fmtid="{D5CDD505-2E9C-101B-9397-08002B2CF9AE}" pid="3" name="ICV">
    <vt:lpwstr>4C8E218BCBF844E4B9A1491E329F3BC4</vt:lpwstr>
  </property>
</Properties>
</file>