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6"/>
    <p:restoredTop sz="96008"/>
  </p:normalViewPr>
  <p:slideViewPr>
    <p:cSldViewPr showGuides="1">
      <p:cViewPr varScale="1">
        <p:scale>
          <a:sx n="46" d="100"/>
          <a:sy n="46" d="100"/>
        </p:scale>
        <p:origin x="-96" y="-228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latin typeface="Tahoma" panose="020B0604030504040204" pitchFamily="34" charset="0"/>
            </a:endParaRPr>
          </a:p>
        </p:txBody>
      </p:sp>
      <p:sp>
        <p:nvSpPr>
          <p:cNvPr id="125955" name="日期占位符 125954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>
              <a:latin typeface="Tahoma" panose="020B0604030504040204" pitchFamily="34" charset="0"/>
            </a:endParaRPr>
          </a:p>
        </p:txBody>
      </p:sp>
      <p:sp>
        <p:nvSpPr>
          <p:cNvPr id="125956" name="幻灯片图像占位符 125955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5957" name="文本占位符 125956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25958" name="页脚占位符 125957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zh-CN" altLang="en-US" sz="1200" dirty="0">
              <a:latin typeface="Tahoma" panose="020B0604030504040204" pitchFamily="34" charset="0"/>
            </a:endParaRPr>
          </a:p>
        </p:txBody>
      </p:sp>
      <p:sp>
        <p:nvSpPr>
          <p:cNvPr id="125959" name="灯片编号占位符 125958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dirty="0">
                <a:latin typeface="Tahoma" panose="020B0604030504040204" pitchFamily="34" charset="0"/>
              </a:rPr>
            </a:fld>
            <a:endParaRPr lang="zh-CN" altLang="en-US" sz="1200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2530" name="组合 22529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2531" name="组合 22530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2532" name="矩形 22531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533" name="矩形 22532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2534" name="组合 22533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535" name="矩形 22534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536" name="矩形 22535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2537" name="矩形 22536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38" name="矩形 22537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39" name="矩形 22538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2540" name="标题 22539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2541" name="副标题 2254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2542" name="日期占位符 22541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BB962C8B-B14F-4D97-AF65-F5344CB8AC3E}" type="datetime1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2543" name="页脚占位符 22542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2544" name="灯片编号占位符 22543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617538"/>
            <a:ext cx="1951038" cy="5514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40009" cy="5514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矩形 21505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矩形 21506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08" name="矩形 21507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09" name="矩形 21508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10" name="矩形 21509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11" name="矩形 21510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矩形 21511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513" name="标题 21512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1514" name="文本占位符 21513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1515" name="日期占位符 21514"/>
          <p:cNvSpPr>
            <a:spLocks noGrp="1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1516" name="页脚占位符 21515"/>
          <p:cNvSpPr>
            <a:spLocks noGrp="1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1517" name="灯片编号占位符 21516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/>
        <p:txBody>
          <a:bodyPr anchor="b" anchorCtr="0"/>
          <a:p>
            <a:pPr defTabSz="914400">
              <a:buSzTx/>
              <a:buFontTx/>
              <a:buNone/>
            </a:pPr>
            <a:r>
              <a:rPr lang="zh-CN" altLang="en-US" sz="10800" b="1" kern="1200" baseline="0" dirty="0">
                <a:latin typeface="Tahoma" panose="020B0604030504040204" pitchFamily="34" charset="0"/>
                <a:ea typeface="宋体" panose="02010600030101010101" pitchFamily="2" charset="-122"/>
              </a:rPr>
              <a:t>保险学概论</a:t>
            </a:r>
            <a:endParaRPr lang="zh-CN" altLang="en-US" sz="10800" b="1" kern="1200" baseline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/>
        <p:txBody>
          <a:bodyPr anchor="t" anchorCtr="0"/>
          <a:p>
            <a:pPr defTabSz="914400">
              <a:buSzPct val="60000"/>
            </a:pPr>
            <a:endParaRPr lang="zh-CN" altLang="en-US" sz="5400" b="1" kern="1200" baseline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defTabSz="914400">
              <a:buSzPct val="60000"/>
            </a:pPr>
            <a:endParaRPr lang="zh-CN" altLang="en-US" sz="5400" b="1" kern="1200" baseline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defTabSz="914400">
              <a:buSzPct val="60000"/>
            </a:pPr>
            <a:endParaRPr lang="zh-CN" altLang="en-US" sz="5400" b="1" kern="1200" baseline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33793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en-US" altLang="zh-CN" dirty="0"/>
              <a:t>1.4   </a:t>
            </a:r>
            <a:r>
              <a:rPr lang="zh-CN" altLang="en-US" dirty="0"/>
              <a:t>保险的职能和作用</a:t>
            </a:r>
            <a:endParaRPr lang="zh-CN" altLang="en-US"/>
          </a:p>
        </p:txBody>
      </p:sp>
      <p:sp>
        <p:nvSpPr>
          <p:cNvPr id="33795" name="文本占位符 3379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en-US" altLang="zh-CN" sz="2800" dirty="0"/>
              <a:t>1.4.1  </a:t>
            </a:r>
            <a:r>
              <a:rPr lang="zh-CN" altLang="en-US" sz="2800" dirty="0"/>
              <a:t>保险的职能 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保险的基本职能</a:t>
            </a:r>
            <a:endParaRPr lang="zh-CN" altLang="en-US" sz="24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补偿损失的职能</a:t>
            </a:r>
            <a:endParaRPr lang="zh-CN" altLang="en-US" sz="20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给付保险金的职能  </a:t>
            </a:r>
            <a:endParaRPr lang="zh-CN" altLang="en-US" sz="20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保险的派生职能</a:t>
            </a:r>
            <a:endParaRPr lang="zh-CN" altLang="en-US" sz="24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防灾防损职能</a:t>
            </a:r>
            <a:endParaRPr lang="zh-CN" altLang="en-US" sz="20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投资职能</a:t>
            </a:r>
            <a:endParaRPr lang="zh-CN" altLang="en-US" sz="2000" dirty="0"/>
          </a:p>
          <a:p>
            <a:pPr>
              <a:lnSpc>
                <a:spcPct val="90000"/>
              </a:lnSpc>
            </a:pPr>
            <a:r>
              <a:rPr lang="en-US" altLang="zh-CN" sz="2800" dirty="0"/>
              <a:t>1.4.2  </a:t>
            </a:r>
            <a:r>
              <a:rPr lang="zh-CN" altLang="en-US" sz="2800" dirty="0"/>
              <a:t>保险的作用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及时补偿灾害事故损失</a:t>
            </a:r>
            <a:r>
              <a:rPr lang="en-US" altLang="zh-CN" sz="2400" dirty="0"/>
              <a:t>.</a:t>
            </a:r>
            <a:r>
              <a:rPr lang="zh-CN" altLang="en-US" sz="2400" dirty="0"/>
              <a:t>保证社会生产迅速恢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安定人民生活</a:t>
            </a:r>
            <a:r>
              <a:rPr lang="en-US" altLang="zh-CN" sz="2400" dirty="0"/>
              <a:t>.</a:t>
            </a:r>
            <a:r>
              <a:rPr lang="zh-CN" altLang="en-US" sz="2400" dirty="0"/>
              <a:t>维护社会稳定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促进防灾防损</a:t>
            </a:r>
            <a:r>
              <a:rPr lang="en-US" altLang="zh-CN" sz="2400" dirty="0"/>
              <a:t>.</a:t>
            </a:r>
            <a:r>
              <a:rPr lang="zh-CN" altLang="en-US" sz="2400" dirty="0"/>
              <a:t>减少灾害事故损失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聚集闲散资金</a:t>
            </a:r>
            <a:r>
              <a:rPr lang="en-US" altLang="zh-CN" sz="2400" dirty="0"/>
              <a:t>.</a:t>
            </a:r>
            <a:r>
              <a:rPr lang="zh-CN" altLang="en-US" sz="2400" dirty="0"/>
              <a:t>促进金融市场的发展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促进科学技术向现实生产力转化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促进国际贸易和对外交往</a:t>
            </a:r>
            <a:endParaRPr lang="zh-CN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标题 34817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dirty="0"/>
              <a:t>课题讨论题</a:t>
            </a:r>
            <a:endParaRPr lang="zh-CN" altLang="en-US"/>
          </a:p>
        </p:txBody>
      </p:sp>
      <p:sp>
        <p:nvSpPr>
          <p:cNvPr id="34819" name="文本占位符 34818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 dirty="0"/>
              <a:t>面对现实生活中的风险，如何选择合适的风险处理方法？</a:t>
            </a:r>
            <a:endParaRPr lang="zh-CN" altLang="en-US" dirty="0"/>
          </a:p>
          <a:p>
            <a:r>
              <a:rPr lang="zh-CN" altLang="en-US" dirty="0"/>
              <a:t>如何理解保险是一种经济行为、合同行为？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标题 25601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章   保险概述</a:t>
            </a:r>
            <a:endParaRPr lang="zh-CN" altLang="en-US" dirty="0"/>
          </a:p>
        </p:txBody>
      </p:sp>
      <p:sp>
        <p:nvSpPr>
          <p:cNvPr id="25603" name="文本占位符 2560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 dirty="0"/>
              <a:t>为什么要保险</a:t>
            </a:r>
            <a:endParaRPr lang="zh-CN" altLang="en-US" dirty="0"/>
          </a:p>
          <a:p>
            <a:r>
              <a:rPr lang="zh-CN" altLang="en-US" dirty="0"/>
              <a:t>什么是保险</a:t>
            </a:r>
            <a:endParaRPr lang="zh-CN" altLang="en-US" dirty="0"/>
          </a:p>
          <a:p>
            <a:r>
              <a:rPr lang="zh-CN" altLang="en-US" dirty="0"/>
              <a:t>保险的种类</a:t>
            </a:r>
            <a:endParaRPr lang="zh-CN" altLang="en-US" dirty="0"/>
          </a:p>
          <a:p>
            <a:r>
              <a:rPr lang="zh-CN" altLang="en-US" dirty="0"/>
              <a:t>保险的职能和作用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标题 26625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en-US" altLang="zh-CN" dirty="0"/>
              <a:t>1.1    </a:t>
            </a:r>
            <a:r>
              <a:rPr lang="zh-CN" altLang="en-US" dirty="0"/>
              <a:t>为什么保险</a:t>
            </a:r>
            <a:endParaRPr lang="zh-CN" altLang="en-US"/>
          </a:p>
        </p:txBody>
      </p:sp>
      <p:sp>
        <p:nvSpPr>
          <p:cNvPr id="26627" name="文本占位符 26626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None/>
            </a:pPr>
            <a:r>
              <a:rPr lang="en-US" altLang="zh-CN" dirty="0"/>
              <a:t>1.1.1</a:t>
            </a:r>
            <a:r>
              <a:rPr lang="zh-CN" altLang="en-US" dirty="0"/>
              <a:t>风险及其处理办法</a:t>
            </a:r>
            <a:endParaRPr lang="zh-CN" altLang="en-US" dirty="0"/>
          </a:p>
          <a:p>
            <a:pPr lvl="1"/>
            <a:r>
              <a:rPr lang="zh-CN" altLang="en-US" dirty="0"/>
              <a:t>风险的定义与特性</a:t>
            </a:r>
            <a:endParaRPr lang="zh-CN" altLang="en-US" dirty="0"/>
          </a:p>
          <a:p>
            <a:pPr lvl="2"/>
            <a:r>
              <a:rPr lang="zh-CN" altLang="en-US" dirty="0"/>
              <a:t>风险是一种客观存在的、损失的发生具有不确定性的状态</a:t>
            </a:r>
            <a:endParaRPr lang="zh-CN" altLang="en-US" dirty="0"/>
          </a:p>
          <a:p>
            <a:pPr lvl="2"/>
            <a:r>
              <a:rPr lang="zh-CN" altLang="en-US" dirty="0"/>
              <a:t>风险的特征有：客观性、损失性、不确定性、普遍性、社会性、可测性、变化性</a:t>
            </a:r>
            <a:endParaRPr lang="zh-CN" altLang="en-US" dirty="0"/>
          </a:p>
          <a:p>
            <a:pPr lvl="2"/>
            <a:r>
              <a:rPr lang="zh-CN" altLang="en-US" dirty="0"/>
              <a:t>风险的构成要素及其关系</a:t>
            </a:r>
            <a:endParaRPr lang="zh-CN" altLang="en-US" dirty="0"/>
          </a:p>
          <a:p>
            <a:pPr lvl="3"/>
            <a:endParaRPr lang="zh-CN" altLang="en-US"/>
          </a:p>
        </p:txBody>
      </p:sp>
      <p:sp>
        <p:nvSpPr>
          <p:cNvPr id="26628" name="文本框 26627"/>
          <p:cNvSpPr txBox="1"/>
          <p:nvPr/>
        </p:nvSpPr>
        <p:spPr>
          <a:xfrm>
            <a:off x="1828800" y="53340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  <a:ea typeface="宋体" panose="02010600030101010101" pitchFamily="2" charset="-122"/>
              </a:rPr>
              <a:t>风险因素</a:t>
            </a:r>
            <a:endParaRPr lang="zh-CN" altLang="en-US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6629" name="文本框 26628"/>
          <p:cNvSpPr txBox="1"/>
          <p:nvPr/>
        </p:nvSpPr>
        <p:spPr>
          <a:xfrm>
            <a:off x="4191000" y="52578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  <a:ea typeface="宋体" panose="02010600030101010101" pitchFamily="2" charset="-122"/>
              </a:rPr>
              <a:t>风险事故</a:t>
            </a:r>
            <a:endParaRPr lang="zh-CN" altLang="en-US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6630" name="文本框 26629"/>
          <p:cNvSpPr txBox="1"/>
          <p:nvPr/>
        </p:nvSpPr>
        <p:spPr>
          <a:xfrm>
            <a:off x="6629400" y="52578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  <a:ea typeface="宋体" panose="02010600030101010101" pitchFamily="2" charset="-122"/>
              </a:rPr>
              <a:t>风险损失</a:t>
            </a:r>
            <a:endParaRPr lang="zh-CN" altLang="en-US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6631" name="右箭头 26630"/>
          <p:cNvSpPr/>
          <p:nvPr/>
        </p:nvSpPr>
        <p:spPr>
          <a:xfrm>
            <a:off x="3352800" y="5486400"/>
            <a:ext cx="914400" cy="76200"/>
          </a:xfrm>
          <a:prstGeom prst="rightArrow">
            <a:avLst>
              <a:gd name="adj1" fmla="val 50000"/>
              <a:gd name="adj2" fmla="val 30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632" name="右箭头 26631"/>
          <p:cNvSpPr/>
          <p:nvPr/>
        </p:nvSpPr>
        <p:spPr>
          <a:xfrm>
            <a:off x="5715000" y="5486400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标题 27649"/>
          <p:cNvSpPr>
            <a:spLocks noGrp="1"/>
          </p:cNvSpPr>
          <p:nvPr>
            <p:ph type="title"/>
          </p:nvPr>
        </p:nvSpPr>
        <p:spPr/>
        <p:txBody>
          <a:bodyPr anchor="b" anchorCtr="0"/>
          <a:p/>
        </p:txBody>
      </p:sp>
      <p:sp>
        <p:nvSpPr>
          <p:cNvPr id="27651" name="文本占位符 27650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1"/>
            <a:r>
              <a:rPr lang="zh-CN" altLang="en-US" dirty="0"/>
              <a:t>风险的分类</a:t>
            </a:r>
            <a:endParaRPr lang="zh-CN" altLang="en-US"/>
          </a:p>
        </p:txBody>
      </p:sp>
      <p:graphicFrame>
        <p:nvGraphicFramePr>
          <p:cNvPr id="27652" name="表格 27651"/>
          <p:cNvGraphicFramePr/>
          <p:nvPr/>
        </p:nvGraphicFramePr>
        <p:xfrm>
          <a:off x="152400" y="2743200"/>
          <a:ext cx="8839200" cy="2971800"/>
        </p:xfrm>
        <a:graphic>
          <a:graphicData uri="http://schemas.openxmlformats.org/drawingml/2006/table">
            <a:tbl>
              <a:tblPr/>
              <a:tblGrid>
                <a:gridCol w="3886200"/>
                <a:gridCol w="4953000"/>
              </a:tblGrid>
              <a:tr h="9445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/>
                        <a:t>按</a:t>
                      </a:r>
                      <a:r>
                        <a:rPr lang="zh-CN" altLang="en-US" dirty="0"/>
                        <a:t>风险损害的对象分类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人身风险、财产风险、责任风险、信用风险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/>
                        <a:t>按</a:t>
                      </a:r>
                      <a:r>
                        <a:rPr lang="zh-CN" altLang="en-US" dirty="0"/>
                        <a:t>风险发生的原因分类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自然风险、社会风险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/>
                        <a:t>按</a:t>
                      </a:r>
                      <a:r>
                        <a:rPr lang="zh-CN" altLang="en-US" dirty="0"/>
                        <a:t>风险的性质分类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纯粹风险、投机风险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/>
                        <a:t>按</a:t>
                      </a:r>
                      <a:r>
                        <a:rPr lang="zh-CN" altLang="en-US" dirty="0"/>
                        <a:t>风险涉及的范围分类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基本风险、特定风险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/>
          </p:cNvSpPr>
          <p:nvPr>
            <p:ph type="title"/>
          </p:nvPr>
        </p:nvSpPr>
        <p:spPr/>
        <p:txBody>
          <a:bodyPr anchor="b" anchorCtr="0"/>
          <a:p/>
        </p:txBody>
      </p:sp>
      <p:sp>
        <p:nvSpPr>
          <p:cNvPr id="28675" name="文本占位符 28674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1"/>
            <a:r>
              <a:rPr lang="zh-CN" altLang="en-US" dirty="0"/>
              <a:t>风险的处理办法</a:t>
            </a:r>
            <a:endParaRPr lang="zh-CN" altLang="en-US" dirty="0"/>
          </a:p>
          <a:p>
            <a:pPr lvl="2"/>
            <a:r>
              <a:rPr lang="zh-CN" altLang="en-US" dirty="0"/>
              <a:t>风险回避</a:t>
            </a:r>
            <a:endParaRPr lang="zh-CN" altLang="en-US" dirty="0"/>
          </a:p>
          <a:p>
            <a:pPr lvl="2"/>
            <a:r>
              <a:rPr lang="zh-CN" altLang="en-US" dirty="0"/>
              <a:t>损失控制</a:t>
            </a:r>
            <a:endParaRPr lang="zh-CN" altLang="en-US" dirty="0"/>
          </a:p>
          <a:p>
            <a:pPr lvl="2"/>
            <a:r>
              <a:rPr lang="zh-CN" altLang="en-US" dirty="0"/>
              <a:t>风险自留</a:t>
            </a:r>
            <a:endParaRPr lang="zh-CN" altLang="en-US" dirty="0"/>
          </a:p>
          <a:p>
            <a:pPr lvl="2"/>
            <a:r>
              <a:rPr lang="zh-CN" altLang="en-US" dirty="0"/>
              <a:t>风险转移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29697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en-US" altLang="zh-CN" dirty="0"/>
              <a:t>1.1.2  </a:t>
            </a:r>
            <a:r>
              <a:rPr lang="zh-CN" altLang="en-US" dirty="0"/>
              <a:t>风险管理与保险</a:t>
            </a:r>
            <a:endParaRPr lang="zh-CN" altLang="en-US"/>
          </a:p>
        </p:txBody>
      </p:sp>
      <p:sp>
        <p:nvSpPr>
          <p:cNvPr id="29699" name="文本占位符 29698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zh-CN" altLang="en-US" sz="2800" dirty="0"/>
              <a:t>风险管理的概念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指个人或组织通过对风险的识别和度量，选择合理的风险处理方法，以尽量小的成本去争取最大的安全保障的科学管理方法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风险管理的过程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风险管理目标的确定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风险识别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风险估算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风险处理方式的选择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风险管理效果的检查和评估</a:t>
            </a:r>
            <a:endParaRPr lang="zh-CN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>
            <a:spLocks noGrp="1"/>
          </p:cNvSpPr>
          <p:nvPr>
            <p:ph type="title"/>
          </p:nvPr>
        </p:nvSpPr>
        <p:spPr/>
        <p:txBody>
          <a:bodyPr anchor="b" anchorCtr="0"/>
          <a:p/>
        </p:txBody>
      </p:sp>
      <p:sp>
        <p:nvSpPr>
          <p:cNvPr id="30723" name="文本占位符 30722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zh-CN" altLang="en-US" sz="2800" dirty="0"/>
              <a:t>风险管理与保险的关系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风险管理和保险都以风险为研究对象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风险管理和保险都以大数法则等数学原理作为其分析基础和方法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保险是风险管理的有效措施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可保风险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风险的发生具有偶然性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风险必须是大量的、同质的风险</a:t>
            </a:r>
            <a:endParaRPr lang="zh-CN" altLang="en-US" sz="24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风险的出现必须是意外的风险应有发生重大损失的可能性</a:t>
            </a:r>
            <a:endParaRPr lang="zh-CN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标题 31745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en-US" altLang="zh-CN" dirty="0"/>
              <a:t>1.2  </a:t>
            </a:r>
            <a:r>
              <a:rPr lang="zh-CN" altLang="en-US" dirty="0"/>
              <a:t>什么是保险</a:t>
            </a:r>
            <a:endParaRPr lang="zh-CN" altLang="en-US"/>
          </a:p>
        </p:txBody>
      </p:sp>
      <p:sp>
        <p:nvSpPr>
          <p:cNvPr id="31747" name="文本占位符 31746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en-US" altLang="zh-CN" sz="2800" dirty="0"/>
              <a:t>1.2.1   </a:t>
            </a:r>
            <a:r>
              <a:rPr lang="zh-CN" altLang="en-US" sz="2800" dirty="0"/>
              <a:t>保险的定义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保险是以合同的形式集合同类风险聚资和建立基金</a:t>
            </a:r>
            <a:r>
              <a:rPr lang="en-US" altLang="zh-CN" sz="2400" dirty="0"/>
              <a:t>,</a:t>
            </a:r>
            <a:r>
              <a:rPr lang="zh-CN" altLang="en-US" sz="2400" dirty="0"/>
              <a:t>对特定风险事故的后果提供补偿或给付</a:t>
            </a:r>
            <a:r>
              <a:rPr lang="en-US" altLang="zh-CN" sz="2400" dirty="0"/>
              <a:t>,</a:t>
            </a:r>
            <a:r>
              <a:rPr lang="zh-CN" altLang="en-US" sz="2400" dirty="0"/>
              <a:t>从而保障社会稳定的一种经济活动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800" dirty="0"/>
              <a:t>1.2.2  </a:t>
            </a:r>
            <a:r>
              <a:rPr lang="zh-CN" altLang="en-US" sz="2800" dirty="0"/>
              <a:t>保险的特性</a:t>
            </a:r>
            <a:endParaRPr lang="zh-CN" altLang="en-US" sz="28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保险的基本特征</a:t>
            </a:r>
            <a:endParaRPr lang="zh-CN" altLang="en-US" sz="24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经济性、互助性、法律性、科学性</a:t>
            </a:r>
            <a:endParaRPr lang="zh-CN" altLang="en-US" sz="2000" dirty="0"/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保险与类似行为的比较</a:t>
            </a:r>
            <a:endParaRPr lang="zh-CN" altLang="en-US" sz="24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保险与赌博</a:t>
            </a:r>
            <a:endParaRPr lang="zh-CN" altLang="en-US" sz="20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保险与储蓄</a:t>
            </a:r>
            <a:endParaRPr lang="zh-CN" altLang="en-US" sz="20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保险与救济</a:t>
            </a:r>
            <a:endParaRPr lang="zh-CN" altLang="en-US" sz="2000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保险与保证</a:t>
            </a:r>
            <a:endParaRPr lang="zh-CN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32769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en-US" altLang="zh-CN" dirty="0"/>
              <a:t>1.3  </a:t>
            </a:r>
            <a:r>
              <a:rPr lang="zh-CN" altLang="en-US" dirty="0"/>
              <a:t>保险的种类</a:t>
            </a:r>
            <a:endParaRPr lang="zh-CN" altLang="en-US"/>
          </a:p>
        </p:txBody>
      </p:sp>
      <p:sp>
        <p:nvSpPr>
          <p:cNvPr id="32771" name="文本占位符 32770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None/>
            </a:pPr>
          </a:p>
        </p:txBody>
      </p:sp>
      <p:graphicFrame>
        <p:nvGraphicFramePr>
          <p:cNvPr id="32772" name="表格 32771"/>
          <p:cNvGraphicFramePr/>
          <p:nvPr/>
        </p:nvGraphicFramePr>
        <p:xfrm>
          <a:off x="228600" y="2057400"/>
          <a:ext cx="8763000" cy="4700588"/>
        </p:xfrm>
        <a:graphic>
          <a:graphicData uri="http://schemas.openxmlformats.org/drawingml/2006/table">
            <a:tbl>
              <a:tblPr/>
              <a:tblGrid>
                <a:gridCol w="2667000"/>
                <a:gridCol w="6096000"/>
              </a:tblGrid>
              <a:tr h="573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dirty="0"/>
                        <a:t>          </a:t>
                      </a:r>
                      <a:r>
                        <a:rPr lang="zh-CN" altLang="en-US" dirty="0"/>
                        <a:t>标  准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/>
                        <a:t>             </a:t>
                      </a:r>
                      <a:r>
                        <a:rPr lang="zh-CN" altLang="en-US" dirty="0"/>
                        <a:t>种         类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保险性质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商业保险、社会保险、政策保险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保险标的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人身保险、财产保险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实施方式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强制保险、自愿保险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承保方式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原保险、再保险、共同保险、重复保险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投保人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个人保险、团体保险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承保风险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单一风险保险、综合风险保险、一切险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727272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0</TotalTime>
  <Words>1014</Words>
  <Application>WPS 演示</Application>
  <PresentationFormat>屏幕显示</PresentationFormat>
  <Paragraphs>136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Tahoma</vt:lpstr>
      <vt:lpstr>Times New Roman</vt:lpstr>
      <vt:lpstr>微软雅黑</vt:lpstr>
      <vt:lpstr>Arial Unicode MS</vt:lpstr>
      <vt:lpstr>Blends</vt:lpstr>
      <vt:lpstr>保险学概论</vt:lpstr>
      <vt:lpstr>第1章   保险概述</vt:lpstr>
      <vt:lpstr>1.1    为什么保险</vt:lpstr>
      <vt:lpstr>PowerPoint 演示文稿</vt:lpstr>
      <vt:lpstr>PowerPoint 演示文稿</vt:lpstr>
      <vt:lpstr>1.1.2  风险管理与保险</vt:lpstr>
      <vt:lpstr>PowerPoint 演示文稿</vt:lpstr>
      <vt:lpstr>1.2  什么是保险</vt:lpstr>
      <vt:lpstr>1.3  保险的种类</vt:lpstr>
      <vt:lpstr>1.4   保险的职能和作用</vt:lpstr>
      <vt:lpstr>课题讨论题</vt:lpstr>
    </vt:vector>
  </TitlesOfParts>
  <Company>商校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保险学概论</dc:title>
  <dc:creator>hy</dc:creator>
  <cp:lastModifiedBy>明</cp:lastModifiedBy>
  <cp:revision>10</cp:revision>
  <dcterms:created xsi:type="dcterms:W3CDTF">2004-07-07T07:12:00Z</dcterms:created>
  <dcterms:modified xsi:type="dcterms:W3CDTF">2019-02-07T14:01:44Z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88A87FC0AB944042A244B5F844A3AFCA</vt:lpwstr>
  </property>
  <property fmtid="{D5CDD505-2E9C-101B-9397-08002B2CF9AE}" pid="3" name="KSOProductBuildVer">
    <vt:lpwstr>2052-11.1.0.10446</vt:lpwstr>
  </property>
</Properties>
</file>